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sldIdLst>
    <p:sldId id="256" r:id="rId2"/>
    <p:sldId id="258" r:id="rId3"/>
    <p:sldId id="297" r:id="rId4"/>
    <p:sldId id="260" r:id="rId5"/>
    <p:sldId id="261" r:id="rId6"/>
    <p:sldId id="262" r:id="rId7"/>
    <p:sldId id="307" r:id="rId8"/>
    <p:sldId id="305" r:id="rId9"/>
    <p:sldId id="265" r:id="rId10"/>
    <p:sldId id="266" r:id="rId11"/>
    <p:sldId id="268" r:id="rId12"/>
    <p:sldId id="271" r:id="rId13"/>
    <p:sldId id="308" r:id="rId14"/>
    <p:sldId id="273" r:id="rId15"/>
    <p:sldId id="306" r:id="rId16"/>
    <p:sldId id="291" r:id="rId17"/>
    <p:sldId id="275" r:id="rId18"/>
    <p:sldId id="290" r:id="rId19"/>
    <p:sldId id="276" r:id="rId20"/>
    <p:sldId id="277" r:id="rId21"/>
    <p:sldId id="280" r:id="rId22"/>
    <p:sldId id="295" r:id="rId23"/>
    <p:sldId id="302" r:id="rId24"/>
    <p:sldId id="282" r:id="rId25"/>
    <p:sldId id="283" r:id="rId26"/>
    <p:sldId id="284" r:id="rId27"/>
    <p:sldId id="285" r:id="rId28"/>
    <p:sldId id="296" r:id="rId29"/>
    <p:sldId id="286" r:id="rId30"/>
    <p:sldId id="287" r:id="rId31"/>
    <p:sldId id="310" r:id="rId32"/>
    <p:sldId id="288" r:id="rId33"/>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E47B"/>
    <a:srgbClr val="3ED645"/>
    <a:srgbClr val="20BE20"/>
    <a:srgbClr val="00A7E2"/>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882"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n-US" dirty="0">
                <a:solidFill>
                  <a:srgbClr val="00B050"/>
                </a:solidFill>
                <a:latin typeface="Segoe UI Light" panose="020B0502040204020203" pitchFamily="34" charset="0"/>
                <a:cs typeface="Segoe UI Light" panose="020B0502040204020203" pitchFamily="34" charset="0"/>
              </a:rPr>
              <a:t>Phenol production capacity, KTA</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Phenol production capacity, KTA</c:v>
                </c:pt>
              </c:strCache>
            </c:strRef>
          </c:tx>
          <c:explosion val="25"/>
          <c:dPt>
            <c:idx val="0"/>
            <c:bubble3D val="0"/>
            <c:spPr>
              <a:solidFill>
                <a:srgbClr val="00B050"/>
              </a:solidFill>
            </c:spPr>
            <c:extLst>
              <c:ext xmlns:c16="http://schemas.microsoft.com/office/drawing/2014/chart" uri="{C3380CC4-5D6E-409C-BE32-E72D297353CC}">
                <c16:uniqueId val="{00000001-C009-4CFE-881D-54D84AD81FA6}"/>
              </c:ext>
            </c:extLst>
          </c:dPt>
          <c:dPt>
            <c:idx val="1"/>
            <c:bubble3D val="0"/>
            <c:spPr>
              <a:solidFill>
                <a:schemeClr val="accent3">
                  <a:lumMod val="20000"/>
                  <a:lumOff val="80000"/>
                </a:schemeClr>
              </a:solidFill>
            </c:spPr>
            <c:extLst>
              <c:ext xmlns:c16="http://schemas.microsoft.com/office/drawing/2014/chart" uri="{C3380CC4-5D6E-409C-BE32-E72D297353CC}">
                <c16:uniqueId val="{00000003-C009-4CFE-881D-54D84AD81FA6}"/>
              </c:ext>
            </c:extLst>
          </c:dPt>
          <c:dPt>
            <c:idx val="2"/>
            <c:bubble3D val="0"/>
            <c:spPr>
              <a:solidFill>
                <a:srgbClr val="92D050"/>
              </a:solidFill>
            </c:spPr>
            <c:extLst>
              <c:ext xmlns:c16="http://schemas.microsoft.com/office/drawing/2014/chart" uri="{C3380CC4-5D6E-409C-BE32-E72D297353CC}">
                <c16:uniqueId val="{00000005-C009-4CFE-881D-54D84AD81FA6}"/>
              </c:ext>
            </c:extLst>
          </c:dPt>
          <c:dLbls>
            <c:dLbl>
              <c:idx val="0"/>
              <c:tx>
                <c:rich>
                  <a:bodyPr/>
                  <a:lstStyle/>
                  <a:p>
                    <a:r>
                      <a:rPr lang="en-US" dirty="0">
                        <a:solidFill>
                          <a:schemeClr val="tx1"/>
                        </a:solidFill>
                      </a:rPr>
                      <a:t>DPL , 200 KTA</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009-4CFE-881D-54D84AD81FA6}"/>
                </c:ext>
              </c:extLst>
            </c:dLbl>
            <c:dLbl>
              <c:idx val="1"/>
              <c:tx>
                <c:rich>
                  <a:bodyPr/>
                  <a:lstStyle/>
                  <a:p>
                    <a:r>
                      <a:rPr lang="en-US"/>
                      <a:t>Producer-1, 36 KTA</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009-4CFE-881D-54D84AD81FA6}"/>
                </c:ext>
              </c:extLst>
            </c:dLbl>
            <c:dLbl>
              <c:idx val="2"/>
              <c:layout>
                <c:manualLayout>
                  <c:x val="0.10415434351193906"/>
                  <c:y val="6.3333333333337645E-4"/>
                </c:manualLayout>
              </c:layout>
              <c:tx>
                <c:rich>
                  <a:bodyPr/>
                  <a:lstStyle/>
                  <a:p>
                    <a:r>
                      <a:rPr lang="en-US" dirty="0"/>
                      <a:t>Producer-2</a:t>
                    </a:r>
                    <a:r>
                      <a:rPr lang="en-US" baseline="0" dirty="0"/>
                      <a:t> </a:t>
                    </a:r>
                    <a:r>
                      <a:rPr lang="en-US" dirty="0"/>
                      <a:t>, 42 KTA</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009-4CFE-881D-54D84AD81FA6}"/>
                </c:ext>
              </c:extLst>
            </c:dLbl>
            <c:spPr>
              <a:noFill/>
              <a:ln>
                <a:noFill/>
              </a:ln>
              <a:effectLst/>
            </c:spPr>
            <c:txPr>
              <a:bodyPr/>
              <a:lstStyle/>
              <a:p>
                <a:pPr>
                  <a:defRPr b="1">
                    <a:solidFill>
                      <a:schemeClr val="tx1"/>
                    </a:solidFill>
                  </a:defRPr>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Sheet1!$A$2:$A$4</c:f>
              <c:strCache>
                <c:ptCount val="3"/>
                <c:pt idx="0">
                  <c:v>DPL, 200 KTA</c:v>
                </c:pt>
                <c:pt idx="1">
                  <c:v>SI, 36 KTA</c:v>
                </c:pt>
                <c:pt idx="2">
                  <c:v>HOC, 42 KTA</c:v>
                </c:pt>
              </c:strCache>
            </c:strRef>
          </c:cat>
          <c:val>
            <c:numRef>
              <c:f>Sheet1!$B$2:$B$4</c:f>
              <c:numCache>
                <c:formatCode>General</c:formatCode>
                <c:ptCount val="3"/>
                <c:pt idx="0">
                  <c:v>200</c:v>
                </c:pt>
                <c:pt idx="1">
                  <c:v>36</c:v>
                </c:pt>
                <c:pt idx="2">
                  <c:v>42</c:v>
                </c:pt>
              </c:numCache>
            </c:numRef>
          </c:val>
          <c:extLst>
            <c:ext xmlns:c16="http://schemas.microsoft.com/office/drawing/2014/chart" uri="{C3380CC4-5D6E-409C-BE32-E72D297353CC}">
              <c16:uniqueId val="{00000006-C009-4CFE-881D-54D84AD81FA6}"/>
            </c:ext>
          </c:extLst>
        </c:ser>
        <c:dLbls>
          <c:showLegendKey val="0"/>
          <c:showVal val="0"/>
          <c:showCatName val="1"/>
          <c:showSerName val="0"/>
          <c:showPercent val="0"/>
          <c:showBubbleSize val="0"/>
          <c:showLeaderLines val="1"/>
        </c:dLbls>
      </c:pie3DChart>
    </c:plotArea>
    <c:plotVisOnly val="1"/>
    <c:dispBlanksAs val="gap"/>
    <c:showDLblsOverMax val="0"/>
  </c:chart>
  <c:spPr>
    <a:no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chemeClr val="bg2"/>
                </a:solidFill>
              </a:defRPr>
            </a:pPr>
            <a:r>
              <a:rPr lang="en-US" dirty="0">
                <a:solidFill>
                  <a:srgbClr val="00B050"/>
                </a:solidFill>
                <a:latin typeface="Segoe UI Light" panose="020B0502040204020203" pitchFamily="34" charset="0"/>
                <a:cs typeface="Segoe UI Light" panose="020B0502040204020203" pitchFamily="34" charset="0"/>
              </a:rPr>
              <a:t>Acetone production capacity, KTA</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Acetone production capacity, KTA</c:v>
                </c:pt>
              </c:strCache>
            </c:strRef>
          </c:tx>
          <c:explosion val="25"/>
          <c:dPt>
            <c:idx val="0"/>
            <c:bubble3D val="0"/>
            <c:spPr>
              <a:solidFill>
                <a:srgbClr val="00B050"/>
              </a:solidFill>
            </c:spPr>
            <c:extLst>
              <c:ext xmlns:c16="http://schemas.microsoft.com/office/drawing/2014/chart" uri="{C3380CC4-5D6E-409C-BE32-E72D297353CC}">
                <c16:uniqueId val="{00000001-F38F-4A2F-B4C4-CD659E1ADF3E}"/>
              </c:ext>
            </c:extLst>
          </c:dPt>
          <c:dPt>
            <c:idx val="1"/>
            <c:bubble3D val="0"/>
            <c:spPr>
              <a:solidFill>
                <a:schemeClr val="accent3">
                  <a:lumMod val="20000"/>
                  <a:lumOff val="80000"/>
                </a:schemeClr>
              </a:solidFill>
            </c:spPr>
            <c:extLst>
              <c:ext xmlns:c16="http://schemas.microsoft.com/office/drawing/2014/chart" uri="{C3380CC4-5D6E-409C-BE32-E72D297353CC}">
                <c16:uniqueId val="{00000003-F38F-4A2F-B4C4-CD659E1ADF3E}"/>
              </c:ext>
            </c:extLst>
          </c:dPt>
          <c:dPt>
            <c:idx val="2"/>
            <c:bubble3D val="0"/>
            <c:spPr>
              <a:solidFill>
                <a:srgbClr val="92D050"/>
              </a:solidFill>
            </c:spPr>
            <c:extLst>
              <c:ext xmlns:c16="http://schemas.microsoft.com/office/drawing/2014/chart" uri="{C3380CC4-5D6E-409C-BE32-E72D297353CC}">
                <c16:uniqueId val="{00000005-F38F-4A2F-B4C4-CD659E1ADF3E}"/>
              </c:ext>
            </c:extLst>
          </c:dPt>
          <c:dLbls>
            <c:dLbl>
              <c:idx val="0"/>
              <c:layout>
                <c:manualLayout>
                  <c:x val="-0.30350992781066771"/>
                  <c:y val="-0.14000171320626553"/>
                </c:manualLayout>
              </c:layout>
              <c:tx>
                <c:rich>
                  <a:bodyPr/>
                  <a:lstStyle/>
                  <a:p>
                    <a:r>
                      <a:rPr lang="en-US" dirty="0">
                        <a:solidFill>
                          <a:schemeClr val="tx1"/>
                        </a:solidFill>
                      </a:rPr>
                      <a:t>DPL , 120 KTA</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38F-4A2F-B4C4-CD659E1ADF3E}"/>
                </c:ext>
              </c:extLst>
            </c:dLbl>
            <c:dLbl>
              <c:idx val="1"/>
              <c:tx>
                <c:rich>
                  <a:bodyPr/>
                  <a:lstStyle/>
                  <a:p>
                    <a:r>
                      <a:rPr lang="en-US"/>
                      <a:t>Producer-1, 21 KTA</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8F-4A2F-B4C4-CD659E1ADF3E}"/>
                </c:ext>
              </c:extLst>
            </c:dLbl>
            <c:dLbl>
              <c:idx val="2"/>
              <c:layout>
                <c:manualLayout>
                  <c:x val="0.12203363013798856"/>
                  <c:y val="7.4431298174533644E-2"/>
                </c:manualLayout>
              </c:layout>
              <c:tx>
                <c:rich>
                  <a:bodyPr/>
                  <a:lstStyle/>
                  <a:p>
                    <a:r>
                      <a:rPr lang="en-US" dirty="0"/>
                      <a:t>Producer-2, 25 KTA</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38F-4A2F-B4C4-CD659E1ADF3E}"/>
                </c:ext>
              </c:extLst>
            </c:dLbl>
            <c:spPr>
              <a:noFill/>
              <a:ln>
                <a:noFill/>
              </a:ln>
              <a:effectLst/>
            </c:spPr>
            <c:txPr>
              <a:bodyPr/>
              <a:lstStyle/>
              <a:p>
                <a:pPr>
                  <a:defRPr sz="1000" b="1">
                    <a:solidFill>
                      <a:schemeClr val="tx1"/>
                    </a:solidFill>
                  </a:defRPr>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Sheet1!$A$2:$A$4</c:f>
              <c:strCache>
                <c:ptCount val="3"/>
                <c:pt idx="0">
                  <c:v>DPL global capacity, 120 KTA</c:v>
                </c:pt>
                <c:pt idx="1">
                  <c:v>SI, 21 KTA</c:v>
                </c:pt>
                <c:pt idx="2">
                  <c:v>HOC, 25 KTA</c:v>
                </c:pt>
              </c:strCache>
            </c:strRef>
          </c:cat>
          <c:val>
            <c:numRef>
              <c:f>Sheet1!$B$2:$B$4</c:f>
              <c:numCache>
                <c:formatCode>General</c:formatCode>
                <c:ptCount val="3"/>
                <c:pt idx="0">
                  <c:v>120</c:v>
                </c:pt>
                <c:pt idx="1">
                  <c:v>21</c:v>
                </c:pt>
                <c:pt idx="2">
                  <c:v>25</c:v>
                </c:pt>
              </c:numCache>
            </c:numRef>
          </c:val>
          <c:extLst>
            <c:ext xmlns:c16="http://schemas.microsoft.com/office/drawing/2014/chart" uri="{C3380CC4-5D6E-409C-BE32-E72D297353CC}">
              <c16:uniqueId val="{00000006-F38F-4A2F-B4C4-CD659E1ADF3E}"/>
            </c:ext>
          </c:extLst>
        </c:ser>
        <c:dLbls>
          <c:showLegendKey val="0"/>
          <c:showVal val="0"/>
          <c:showCatName val="1"/>
          <c:showSerName val="0"/>
          <c:showPercent val="0"/>
          <c:showBubbleSize val="0"/>
          <c:showLeaderLines val="1"/>
        </c:dLbls>
      </c:pie3DChart>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I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13132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418105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404526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369200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325426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439047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345176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41770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302534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111144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7A9F7-BD01-43DC-A870-F3E40E971B3F}" type="datetimeFigureOut">
              <a:rPr lang="en-IN" smtClean="0"/>
              <a:t>05-06-2020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69D05A4D-DB84-4443-8C8A-2673ACB047B4}" type="slidenum">
              <a:rPr lang="en-IN" smtClean="0"/>
              <a:t>‹#›</a:t>
            </a:fld>
            <a:endParaRPr lang="en-IN" dirty="0"/>
          </a:p>
        </p:txBody>
      </p:sp>
    </p:spTree>
    <p:extLst>
      <p:ext uri="{BB962C8B-B14F-4D97-AF65-F5344CB8AC3E}">
        <p14:creationId xmlns:p14="http://schemas.microsoft.com/office/powerpoint/2010/main" val="1830449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3A7A9F7-BD01-43DC-A870-F3E40E971B3F}" type="datetimeFigureOut">
              <a:rPr lang="en-IN" smtClean="0"/>
              <a:t>05-06-2020</a:t>
            </a:fld>
            <a:endParaRPr lang="en-IN"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9D05A4D-DB84-4443-8C8A-2673ACB047B4}" type="slidenum">
              <a:rPr lang="en-IN" smtClean="0"/>
              <a:t>‹#›</a:t>
            </a:fld>
            <a:endParaRPr lang="en-IN" dirty="0"/>
          </a:p>
        </p:txBody>
      </p:sp>
    </p:spTree>
    <p:extLst>
      <p:ext uri="{BB962C8B-B14F-4D97-AF65-F5344CB8AC3E}">
        <p14:creationId xmlns:p14="http://schemas.microsoft.com/office/powerpoint/2010/main" val="177853561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1.png"/><Relationship Id="rId21" Type="http://schemas.microsoft.com/office/2007/relationships/hdphoto" Target="../media/hdphoto4.wdp"/><Relationship Id="rId7" Type="http://schemas.openxmlformats.org/officeDocument/2006/relationships/image" Target="../media/image34.png"/><Relationship Id="rId12" Type="http://schemas.openxmlformats.org/officeDocument/2006/relationships/image" Target="../media/image39.png"/><Relationship Id="rId17" Type="http://schemas.microsoft.com/office/2007/relationships/hdphoto" Target="../media/hdphoto2.wdp"/><Relationship Id="rId2" Type="http://schemas.openxmlformats.org/officeDocument/2006/relationships/image" Target="../media/image12.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microsoft.com/office/2007/relationships/hdphoto" Target="../media/hdphoto1.wdp"/><Relationship Id="rId10" Type="http://schemas.openxmlformats.org/officeDocument/2006/relationships/image" Target="../media/image37.png"/><Relationship Id="rId19"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3.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5.jpeg"/><Relationship Id="rId3" Type="http://schemas.openxmlformats.org/officeDocument/2006/relationships/image" Target="../media/image6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38.png"/><Relationship Id="rId2" Type="http://schemas.openxmlformats.org/officeDocument/2006/relationships/image" Target="../media/image29.png"/><Relationship Id="rId16" Type="http://schemas.openxmlformats.org/officeDocument/2006/relationships/image" Target="../media/image74.png"/><Relationship Id="rId20"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6.jpe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jpeg"/><Relationship Id="rId22"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1.png"/><Relationship Id="rId10" Type="http://schemas.openxmlformats.org/officeDocument/2006/relationships/image" Target="../media/image31.png"/><Relationship Id="rId4" Type="http://schemas.openxmlformats.org/officeDocument/2006/relationships/image" Target="../media/image80.png"/><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3.png"/><Relationship Id="rId5" Type="http://schemas.openxmlformats.org/officeDocument/2006/relationships/image" Target="../media/image87.png"/><Relationship Id="rId10"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8.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1.png"/><Relationship Id="rId21" Type="http://schemas.openxmlformats.org/officeDocument/2006/relationships/image" Target="../media/image118.png"/><Relationship Id="rId7" Type="http://schemas.openxmlformats.org/officeDocument/2006/relationships/image" Target="../media/image40.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image" Target="../media/image100.png"/><Relationship Id="rId16" Type="http://schemas.openxmlformats.org/officeDocument/2006/relationships/image" Target="../media/image113.png"/><Relationship Id="rId20" Type="http://schemas.openxmlformats.org/officeDocument/2006/relationships/image" Target="../media/image117.png"/><Relationship Id="rId29"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3.png"/><Relationship Id="rId15" Type="http://schemas.openxmlformats.org/officeDocument/2006/relationships/image" Target="../media/image112.png"/><Relationship Id="rId23" Type="http://schemas.openxmlformats.org/officeDocument/2006/relationships/image" Target="../media/image120.png"/><Relationship Id="rId28" Type="http://schemas.openxmlformats.org/officeDocument/2006/relationships/image" Target="../media/image125.jpeg"/><Relationship Id="rId10" Type="http://schemas.openxmlformats.org/officeDocument/2006/relationships/image" Target="../media/image107.png"/><Relationship Id="rId19" Type="http://schemas.openxmlformats.org/officeDocument/2006/relationships/image" Target="../media/image116.png"/><Relationship Id="rId31" Type="http://schemas.openxmlformats.org/officeDocument/2006/relationships/image" Target="../media/image29.png"/><Relationship Id="rId4" Type="http://schemas.openxmlformats.org/officeDocument/2006/relationships/image" Target="../media/image102.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2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54.png"/><Relationship Id="rId7" Type="http://schemas.openxmlformats.org/officeDocument/2006/relationships/image" Target="../media/image14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41.png"/><Relationship Id="rId10" Type="http://schemas.microsoft.com/office/2007/relationships/hdphoto" Target="../media/hdphoto6.wdp"/><Relationship Id="rId4" Type="http://schemas.openxmlformats.org/officeDocument/2006/relationships/image" Target="../media/image140.png"/><Relationship Id="rId9" Type="http://schemas.openxmlformats.org/officeDocument/2006/relationships/image" Target="../media/image144.png"/></Relationships>
</file>

<file path=ppt/slides/_rels/slide2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mailto:bcc@godeepak.com" TargetMode="External"/><Relationship Id="rId3" Type="http://schemas.openxmlformats.org/officeDocument/2006/relationships/image" Target="../media/image13.png"/><Relationship Id="rId7" Type="http://schemas.openxmlformats.org/officeDocument/2006/relationships/hyperlink" Target="mailto:humanresources@godeepak.com" TargetMode="External"/><Relationship Id="rId12" Type="http://schemas.openxmlformats.org/officeDocument/2006/relationships/hyperlink" Target="mailto:info@godeepak.com" TargetMode="External"/><Relationship Id="rId2" Type="http://schemas.openxmlformats.org/officeDocument/2006/relationships/hyperlink" Target="http://www.godeepak.com/" TargetMode="External"/><Relationship Id="rId1" Type="http://schemas.openxmlformats.org/officeDocument/2006/relationships/slideLayout" Target="../slideLayouts/slideLayout7.xml"/><Relationship Id="rId6" Type="http://schemas.openxmlformats.org/officeDocument/2006/relationships/hyperlink" Target="mailto:hr@godeepak.com" TargetMode="External"/><Relationship Id="rId11" Type="http://schemas.openxmlformats.org/officeDocument/2006/relationships/hyperlink" Target="mailto:customer.dpl@godeepak.com" TargetMode="External"/><Relationship Id="rId5" Type="http://schemas.openxmlformats.org/officeDocument/2006/relationships/hyperlink" Target="mailto:customer.dnl@godeepak.com" TargetMode="External"/><Relationship Id="rId10" Type="http://schemas.openxmlformats.org/officeDocument/2006/relationships/hyperlink" Target="mailto:oba@godeepak.com" TargetMode="External"/><Relationship Id="rId4" Type="http://schemas.openxmlformats.org/officeDocument/2006/relationships/hyperlink" Target="mailto:investor@godeepak.com" TargetMode="External"/><Relationship Id="rId9" Type="http://schemas.openxmlformats.org/officeDocument/2006/relationships/hyperlink" Target="mailto:fns@godeepak.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3.png"/><Relationship Id="rId7"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 y="-13717"/>
            <a:ext cx="9201150" cy="5157978"/>
          </a:xfrm>
          <a:prstGeom prst="rect">
            <a:avLst/>
          </a:prstGeom>
        </p:spPr>
      </p:pic>
      <p:sp>
        <p:nvSpPr>
          <p:cNvPr id="11" name="Isosceles Triangle 10"/>
          <p:cNvSpPr/>
          <p:nvPr/>
        </p:nvSpPr>
        <p:spPr>
          <a:xfrm>
            <a:off x="0" y="0"/>
            <a:ext cx="9144000" cy="5143500"/>
          </a:xfrm>
          <a:prstGeom prst="triangle">
            <a:avLst/>
          </a:prstGeom>
          <a:solidFill>
            <a:schemeClr val="accent1">
              <a:lumMod val="20000"/>
              <a:lumOff val="80000"/>
              <a:alpha val="52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Isosceles Triangle 13"/>
          <p:cNvSpPr/>
          <p:nvPr/>
        </p:nvSpPr>
        <p:spPr>
          <a:xfrm>
            <a:off x="1333500" y="1428750"/>
            <a:ext cx="6477000" cy="3714750"/>
          </a:xfrm>
          <a:prstGeom prst="triangle">
            <a:avLst/>
          </a:prstGeom>
          <a:solidFill>
            <a:schemeClr val="bg1">
              <a:alpha val="52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 1"/>
          <p:cNvSpPr txBox="1"/>
          <p:nvPr/>
        </p:nvSpPr>
        <p:spPr>
          <a:xfrm>
            <a:off x="3612346" y="3327727"/>
            <a:ext cx="1919308" cy="430887"/>
          </a:xfrm>
          <a:prstGeom prst="rect">
            <a:avLst/>
          </a:prstGeom>
        </p:spPr>
        <p:txBody>
          <a:bodyPr vert="horz" wrap="none" lIns="0" tIns="0" rIns="0" bIns="0" rtlCol="0">
            <a:spAutoFit/>
          </a:bodyPr>
          <a:lstStyle/>
          <a:p>
            <a:pPr marL="0">
              <a:lnSpc>
                <a:spcPct val="100000"/>
              </a:lnSpc>
            </a:pPr>
            <a:r>
              <a:rPr sz="2800" b="1" spc="10" dirty="0">
                <a:latin typeface="Segoe UI Light"/>
                <a:cs typeface="Segoe UI Light"/>
              </a:rPr>
              <a:t>CORPORATE</a:t>
            </a:r>
            <a:endParaRPr sz="2800" b="1" dirty="0">
              <a:latin typeface="Segoe UI Light"/>
              <a:cs typeface="Segoe UI Light"/>
            </a:endParaRPr>
          </a:p>
        </p:txBody>
      </p:sp>
      <p:sp>
        <p:nvSpPr>
          <p:cNvPr id="7" name="text 1"/>
          <p:cNvSpPr txBox="1"/>
          <p:nvPr/>
        </p:nvSpPr>
        <p:spPr>
          <a:xfrm>
            <a:off x="3408444" y="3790950"/>
            <a:ext cx="2327112" cy="430887"/>
          </a:xfrm>
          <a:prstGeom prst="rect">
            <a:avLst/>
          </a:prstGeom>
        </p:spPr>
        <p:txBody>
          <a:bodyPr vert="horz" wrap="none" lIns="0" tIns="0" rIns="0" bIns="0" rtlCol="0">
            <a:spAutoFit/>
          </a:bodyPr>
          <a:lstStyle/>
          <a:p>
            <a:pPr marL="0">
              <a:lnSpc>
                <a:spcPct val="100000"/>
              </a:lnSpc>
            </a:pPr>
            <a:r>
              <a:rPr sz="2800" b="1" spc="10" dirty="0">
                <a:latin typeface="Segoe UI Light"/>
                <a:cs typeface="Segoe UI Light"/>
              </a:rPr>
              <a:t>PRESENTATION</a:t>
            </a:r>
            <a:endParaRPr sz="2800" b="1" dirty="0">
              <a:latin typeface="Segoe UI Light"/>
              <a:cs typeface="Segoe UI Light"/>
            </a:endParaRPr>
          </a:p>
        </p:txBody>
      </p:sp>
      <p:sp>
        <p:nvSpPr>
          <p:cNvPr id="8" name="text 1"/>
          <p:cNvSpPr txBox="1"/>
          <p:nvPr/>
        </p:nvSpPr>
        <p:spPr>
          <a:xfrm>
            <a:off x="4114800" y="4705350"/>
            <a:ext cx="665567" cy="184666"/>
          </a:xfrm>
          <a:prstGeom prst="rect">
            <a:avLst/>
          </a:prstGeom>
        </p:spPr>
        <p:txBody>
          <a:bodyPr vert="horz" wrap="none" lIns="0" tIns="0" rIns="0" bIns="0" rtlCol="0">
            <a:spAutoFit/>
          </a:bodyPr>
          <a:lstStyle/>
          <a:p>
            <a:pPr marL="0">
              <a:lnSpc>
                <a:spcPct val="100000"/>
              </a:lnSpc>
            </a:pPr>
            <a:r>
              <a:rPr lang="en-US" sz="1200" b="1" spc="10" dirty="0">
                <a:solidFill>
                  <a:schemeClr val="tx2">
                    <a:lumMod val="75000"/>
                  </a:schemeClr>
                </a:solidFill>
                <a:latin typeface="Segoe UI Light"/>
                <a:cs typeface="Segoe UI Light"/>
              </a:rPr>
              <a:t>June 2020</a:t>
            </a:r>
            <a:endParaRPr sz="1200" b="1" dirty="0">
              <a:solidFill>
                <a:schemeClr val="tx2">
                  <a:lumMod val="75000"/>
                </a:schemeClr>
              </a:solidFill>
              <a:latin typeface="Segoe UI Light"/>
              <a:cs typeface="Segoe UI Light"/>
            </a:endParaRPr>
          </a:p>
        </p:txBody>
      </p:sp>
      <p:sp>
        <p:nvSpPr>
          <p:cNvPr id="17" name="Right Triangle 16"/>
          <p:cNvSpPr/>
          <p:nvPr/>
        </p:nvSpPr>
        <p:spPr>
          <a:xfrm rot="5400000">
            <a:off x="5905" y="-19622"/>
            <a:ext cx="2578989" cy="2590800"/>
          </a:xfrm>
          <a:prstGeom prst="rtTriangle">
            <a:avLst/>
          </a:prstGeom>
          <a:solidFill>
            <a:schemeClr val="accent1">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Right Triangle 23"/>
          <p:cNvSpPr/>
          <p:nvPr/>
        </p:nvSpPr>
        <p:spPr>
          <a:xfrm rot="10800000">
            <a:off x="6591762" y="-19049"/>
            <a:ext cx="2578989" cy="2590800"/>
          </a:xfrm>
          <a:prstGeom prst="rtTriangle">
            <a:avLst/>
          </a:prstGeom>
          <a:solidFill>
            <a:schemeClr val="accent1">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028" name="Picture 4" descr="E:\May-Dec_2019\Logos\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3717"/>
            <a:ext cx="1690579" cy="956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E:\May-Dec_2019\Logos\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07" y="-19049"/>
            <a:ext cx="1629864" cy="922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710" y="1"/>
            <a:ext cx="6511290" cy="5143499"/>
          </a:xfrm>
          <a:prstGeom prst="rect">
            <a:avLst/>
          </a:prstGeom>
          <a:effectLst>
            <a:innerShdw blurRad="114300">
              <a:prstClr val="black"/>
            </a:innerShdw>
          </a:effectLst>
        </p:spPr>
      </p:pic>
      <p:pic>
        <p:nvPicPr>
          <p:cNvPr id="7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852" y="966978"/>
            <a:ext cx="6518148" cy="3890772"/>
          </a:xfrm>
          <a:prstGeom prst="rect">
            <a:avLst/>
          </a:prstGeom>
        </p:spPr>
      </p:pic>
      <p:sp>
        <p:nvSpPr>
          <p:cNvPr id="2" name="text 1"/>
          <p:cNvSpPr txBox="1"/>
          <p:nvPr/>
        </p:nvSpPr>
        <p:spPr>
          <a:xfrm>
            <a:off x="373381" y="2393193"/>
            <a:ext cx="2020618"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GLOBAL REACH</a:t>
            </a:r>
          </a:p>
        </p:txBody>
      </p:sp>
      <p:sp>
        <p:nvSpPr>
          <p:cNvPr id="3" name="text 1"/>
          <p:cNvSpPr txBox="1"/>
          <p:nvPr/>
        </p:nvSpPr>
        <p:spPr>
          <a:xfrm>
            <a:off x="8923529" y="4923859"/>
            <a:ext cx="101951" cy="107722"/>
          </a:xfrm>
          <a:prstGeom prst="rect">
            <a:avLst/>
          </a:prstGeom>
        </p:spPr>
        <p:txBody>
          <a:bodyPr vert="horz" wrap="none" lIns="0" tIns="0" rIns="0" bIns="0" rtlCol="0">
            <a:spAutoFit/>
          </a:bodyPr>
          <a:lstStyle/>
          <a:p>
            <a:pPr marL="0">
              <a:lnSpc>
                <a:spcPct val="100000"/>
              </a:lnSpc>
            </a:pPr>
            <a:r>
              <a:rPr sz="700" spc="10" dirty="0">
                <a:solidFill>
                  <a:srgbClr val="FFFFFF"/>
                </a:solidFill>
                <a:latin typeface="Segoe UI Semibold"/>
                <a:cs typeface="Segoe UI Semibold"/>
              </a:rPr>
              <a:t>10</a:t>
            </a:r>
            <a:endParaRPr sz="700" dirty="0">
              <a:latin typeface="Segoe UI Semibold"/>
              <a:cs typeface="Segoe UI Semibold"/>
            </a:endParaRPr>
          </a:p>
        </p:txBody>
      </p:sp>
      <p:pic>
        <p:nvPicPr>
          <p:cNvPr id="75"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4" name="text 1"/>
          <p:cNvSpPr txBox="1"/>
          <p:nvPr/>
        </p:nvSpPr>
        <p:spPr>
          <a:xfrm>
            <a:off x="3439160" y="1657910"/>
            <a:ext cx="345607" cy="369332"/>
          </a:xfrm>
          <a:prstGeom prst="rect">
            <a:avLst/>
          </a:prstGeom>
        </p:spPr>
        <p:txBody>
          <a:bodyPr vert="horz" wrap="none" lIns="0" tIns="0" rIns="0" bIns="0" rtlCol="0">
            <a:spAutoFit/>
          </a:bodyPr>
          <a:lstStyle/>
          <a:p>
            <a:pPr marL="0">
              <a:lnSpc>
                <a:spcPct val="100000"/>
              </a:lnSpc>
            </a:pPr>
            <a:r>
              <a:rPr sz="2400" spc="10" dirty="0">
                <a:solidFill>
                  <a:srgbClr val="FFFFFF"/>
                </a:solidFill>
                <a:latin typeface="Segoe UI Semibold"/>
                <a:cs typeface="Segoe UI Semibold"/>
              </a:rPr>
              <a:t>30</a:t>
            </a:r>
            <a:endParaRPr sz="2400" dirty="0">
              <a:latin typeface="Segoe UI Semibold"/>
              <a:cs typeface="Segoe UI Semibold"/>
            </a:endParaRPr>
          </a:p>
        </p:txBody>
      </p:sp>
      <p:sp>
        <p:nvSpPr>
          <p:cNvPr id="5" name="text 1"/>
          <p:cNvSpPr txBox="1"/>
          <p:nvPr/>
        </p:nvSpPr>
        <p:spPr>
          <a:xfrm>
            <a:off x="3439161" y="1983994"/>
            <a:ext cx="1015021" cy="303160"/>
          </a:xfrm>
          <a:prstGeom prst="rect">
            <a:avLst/>
          </a:prstGeom>
        </p:spPr>
        <p:txBody>
          <a:bodyPr vert="horz" wrap="none" lIns="0" tIns="0" rIns="0" bIns="0" rtlCol="0">
            <a:spAutoFit/>
          </a:bodyPr>
          <a:lstStyle/>
          <a:p>
            <a:pPr marL="0">
              <a:lnSpc>
                <a:spcPct val="100000"/>
              </a:lnSpc>
            </a:pPr>
            <a:r>
              <a:rPr sz="1970" spc="10" dirty="0">
                <a:solidFill>
                  <a:srgbClr val="FFFFFF"/>
                </a:solidFill>
                <a:latin typeface="Segoe UI Light"/>
                <a:cs typeface="Segoe UI Light"/>
              </a:rPr>
              <a:t>Countries</a:t>
            </a:r>
            <a:endParaRPr sz="1900" dirty="0">
              <a:latin typeface="Segoe UI Light"/>
              <a:cs typeface="Segoe UI Light"/>
            </a:endParaRPr>
          </a:p>
        </p:txBody>
      </p:sp>
      <p:sp>
        <p:nvSpPr>
          <p:cNvPr id="6" name="text 1"/>
          <p:cNvSpPr txBox="1"/>
          <p:nvPr/>
        </p:nvSpPr>
        <p:spPr>
          <a:xfrm>
            <a:off x="3439160" y="2864155"/>
            <a:ext cx="905697" cy="369332"/>
          </a:xfrm>
          <a:prstGeom prst="rect">
            <a:avLst/>
          </a:prstGeom>
        </p:spPr>
        <p:txBody>
          <a:bodyPr vert="horz" wrap="none" lIns="0" tIns="0" rIns="0" bIns="0" rtlCol="0">
            <a:spAutoFit/>
          </a:bodyPr>
          <a:lstStyle/>
          <a:p>
            <a:pPr marL="0">
              <a:lnSpc>
                <a:spcPct val="100000"/>
              </a:lnSpc>
            </a:pPr>
            <a:r>
              <a:rPr sz="2400" spc="10" dirty="0">
                <a:solidFill>
                  <a:srgbClr val="FFFFFF"/>
                </a:solidFill>
                <a:latin typeface="Segoe UI Semibold"/>
                <a:cs typeface="Segoe UI Semibold"/>
              </a:rPr>
              <a:t>1000+</a:t>
            </a:r>
            <a:endParaRPr sz="2400" dirty="0">
              <a:latin typeface="Segoe UI Semibold"/>
              <a:cs typeface="Segoe UI Semibold"/>
            </a:endParaRPr>
          </a:p>
        </p:txBody>
      </p:sp>
      <p:sp>
        <p:nvSpPr>
          <p:cNvPr id="7" name="text 1"/>
          <p:cNvSpPr txBox="1"/>
          <p:nvPr/>
        </p:nvSpPr>
        <p:spPr>
          <a:xfrm>
            <a:off x="3439159" y="3190514"/>
            <a:ext cx="1137684" cy="303160"/>
          </a:xfrm>
          <a:prstGeom prst="rect">
            <a:avLst/>
          </a:prstGeom>
        </p:spPr>
        <p:txBody>
          <a:bodyPr vert="horz" wrap="none" lIns="0" tIns="0" rIns="0" bIns="0" rtlCol="0">
            <a:spAutoFit/>
          </a:bodyPr>
          <a:lstStyle/>
          <a:p>
            <a:pPr marL="0">
              <a:lnSpc>
                <a:spcPct val="100000"/>
              </a:lnSpc>
            </a:pPr>
            <a:r>
              <a:rPr sz="1970" spc="10" dirty="0">
                <a:solidFill>
                  <a:srgbClr val="FFFFFF"/>
                </a:solidFill>
                <a:latin typeface="Segoe UI Light"/>
                <a:cs typeface="Segoe UI Light"/>
              </a:rPr>
              <a:t>Customers</a:t>
            </a:r>
            <a:endParaRPr sz="1900" dirty="0">
              <a:latin typeface="Segoe UI Light"/>
              <a:cs typeface="Segoe UI Light"/>
            </a:endParaRPr>
          </a:p>
        </p:txBody>
      </p:sp>
      <p:sp>
        <p:nvSpPr>
          <p:cNvPr id="8" name="text 1"/>
          <p:cNvSpPr txBox="1"/>
          <p:nvPr/>
        </p:nvSpPr>
        <p:spPr>
          <a:xfrm>
            <a:off x="5275072" y="1657910"/>
            <a:ext cx="172804" cy="369332"/>
          </a:xfrm>
          <a:prstGeom prst="rect">
            <a:avLst/>
          </a:prstGeom>
        </p:spPr>
        <p:txBody>
          <a:bodyPr vert="horz" wrap="none" lIns="0" tIns="0" rIns="0" bIns="0" rtlCol="0">
            <a:spAutoFit/>
          </a:bodyPr>
          <a:lstStyle/>
          <a:p>
            <a:pPr marL="0">
              <a:lnSpc>
                <a:spcPct val="100000"/>
              </a:lnSpc>
            </a:pPr>
            <a:r>
              <a:rPr sz="2400" spc="10" dirty="0">
                <a:solidFill>
                  <a:srgbClr val="FFFFFF"/>
                </a:solidFill>
                <a:latin typeface="Segoe UI Semibold"/>
                <a:cs typeface="Segoe UI Semibold"/>
              </a:rPr>
              <a:t>6</a:t>
            </a:r>
            <a:endParaRPr sz="2400" dirty="0">
              <a:latin typeface="Segoe UI Semibold"/>
              <a:cs typeface="Segoe UI Semibold"/>
            </a:endParaRPr>
          </a:p>
        </p:txBody>
      </p:sp>
      <p:sp>
        <p:nvSpPr>
          <p:cNvPr id="9" name="text 1"/>
          <p:cNvSpPr txBox="1"/>
          <p:nvPr/>
        </p:nvSpPr>
        <p:spPr>
          <a:xfrm>
            <a:off x="5275073" y="1983994"/>
            <a:ext cx="1142942" cy="303160"/>
          </a:xfrm>
          <a:prstGeom prst="rect">
            <a:avLst/>
          </a:prstGeom>
        </p:spPr>
        <p:txBody>
          <a:bodyPr vert="horz" wrap="none" lIns="0" tIns="0" rIns="0" bIns="0" rtlCol="0">
            <a:spAutoFit/>
          </a:bodyPr>
          <a:lstStyle/>
          <a:p>
            <a:pPr marL="0">
              <a:lnSpc>
                <a:spcPct val="100000"/>
              </a:lnSpc>
            </a:pPr>
            <a:r>
              <a:rPr sz="1970" spc="10" dirty="0">
                <a:solidFill>
                  <a:srgbClr val="FFFFFF"/>
                </a:solidFill>
                <a:latin typeface="Segoe UI Light"/>
                <a:cs typeface="Segoe UI Light"/>
              </a:rPr>
              <a:t>Continents</a:t>
            </a:r>
            <a:endParaRPr sz="1900" dirty="0">
              <a:latin typeface="Segoe UI Light"/>
              <a:cs typeface="Segoe UI Light"/>
            </a:endParaRPr>
          </a:p>
        </p:txBody>
      </p:sp>
      <p:sp>
        <p:nvSpPr>
          <p:cNvPr id="10" name="text 1"/>
          <p:cNvSpPr txBox="1"/>
          <p:nvPr/>
        </p:nvSpPr>
        <p:spPr>
          <a:xfrm>
            <a:off x="5275074" y="2864155"/>
            <a:ext cx="732893" cy="369332"/>
          </a:xfrm>
          <a:prstGeom prst="rect">
            <a:avLst/>
          </a:prstGeom>
        </p:spPr>
        <p:txBody>
          <a:bodyPr vert="horz" wrap="none" lIns="0" tIns="0" rIns="0" bIns="0" rtlCol="0">
            <a:spAutoFit/>
          </a:bodyPr>
          <a:lstStyle/>
          <a:p>
            <a:pPr marL="0">
              <a:lnSpc>
                <a:spcPct val="100000"/>
              </a:lnSpc>
            </a:pPr>
            <a:r>
              <a:rPr sz="2400" spc="10" dirty="0">
                <a:solidFill>
                  <a:srgbClr val="FFFFFF"/>
                </a:solidFill>
                <a:latin typeface="Segoe UI Semibold"/>
                <a:cs typeface="Segoe UI Semibold"/>
              </a:rPr>
              <a:t>100+</a:t>
            </a:r>
            <a:endParaRPr sz="2400" dirty="0">
              <a:latin typeface="Segoe UI Semibold"/>
              <a:cs typeface="Segoe UI Semibold"/>
            </a:endParaRPr>
          </a:p>
        </p:txBody>
      </p:sp>
      <p:sp>
        <p:nvSpPr>
          <p:cNvPr id="11" name="text 1"/>
          <p:cNvSpPr txBox="1"/>
          <p:nvPr/>
        </p:nvSpPr>
        <p:spPr>
          <a:xfrm>
            <a:off x="5275073" y="3190515"/>
            <a:ext cx="946093" cy="307777"/>
          </a:xfrm>
          <a:prstGeom prst="rect">
            <a:avLst/>
          </a:prstGeom>
        </p:spPr>
        <p:txBody>
          <a:bodyPr vert="horz" wrap="none" lIns="0" tIns="0" rIns="0" bIns="0" rtlCol="0">
            <a:spAutoFit/>
          </a:bodyPr>
          <a:lstStyle/>
          <a:p>
            <a:pPr marL="0">
              <a:lnSpc>
                <a:spcPct val="100000"/>
              </a:lnSpc>
            </a:pPr>
            <a:r>
              <a:rPr sz="2000" spc="10" dirty="0">
                <a:solidFill>
                  <a:srgbClr val="FFFFFF"/>
                </a:solidFill>
                <a:latin typeface="Segoe UI Light"/>
                <a:cs typeface="Segoe UI Light"/>
              </a:rPr>
              <a:t>Products</a:t>
            </a:r>
            <a:endParaRPr sz="2000" dirty="0">
              <a:latin typeface="Segoe UI Light"/>
              <a:cs typeface="Segoe UI Light"/>
            </a:endParaRPr>
          </a:p>
        </p:txBody>
      </p:sp>
      <p:sp>
        <p:nvSpPr>
          <p:cNvPr id="12" name="text 1"/>
          <p:cNvSpPr txBox="1"/>
          <p:nvPr/>
        </p:nvSpPr>
        <p:spPr>
          <a:xfrm>
            <a:off x="7172961" y="1657910"/>
            <a:ext cx="560090" cy="369332"/>
          </a:xfrm>
          <a:prstGeom prst="rect">
            <a:avLst/>
          </a:prstGeom>
        </p:spPr>
        <p:txBody>
          <a:bodyPr vert="horz" wrap="none" lIns="0" tIns="0" rIns="0" bIns="0" rtlCol="0">
            <a:spAutoFit/>
          </a:bodyPr>
          <a:lstStyle/>
          <a:p>
            <a:pPr marL="0">
              <a:lnSpc>
                <a:spcPct val="100000"/>
              </a:lnSpc>
            </a:pPr>
            <a:r>
              <a:rPr sz="2400" spc="10" dirty="0">
                <a:solidFill>
                  <a:srgbClr val="FFFFFF"/>
                </a:solidFill>
                <a:latin typeface="Segoe UI Semibold"/>
                <a:cs typeface="Segoe UI Semibold"/>
              </a:rPr>
              <a:t>56+</a:t>
            </a:r>
            <a:endParaRPr sz="2400" dirty="0">
              <a:latin typeface="Segoe UI Semibold"/>
              <a:cs typeface="Segoe UI Semibold"/>
            </a:endParaRPr>
          </a:p>
        </p:txBody>
      </p:sp>
      <p:sp>
        <p:nvSpPr>
          <p:cNvPr id="13" name="text 1"/>
          <p:cNvSpPr txBox="1"/>
          <p:nvPr/>
        </p:nvSpPr>
        <p:spPr>
          <a:xfrm>
            <a:off x="7172961" y="1983994"/>
            <a:ext cx="1296189" cy="303160"/>
          </a:xfrm>
          <a:prstGeom prst="rect">
            <a:avLst/>
          </a:prstGeom>
        </p:spPr>
        <p:txBody>
          <a:bodyPr vert="horz" wrap="none" lIns="0" tIns="0" rIns="0" bIns="0" rtlCol="0">
            <a:spAutoFit/>
          </a:bodyPr>
          <a:lstStyle/>
          <a:p>
            <a:pPr marL="0">
              <a:lnSpc>
                <a:spcPct val="100000"/>
              </a:lnSpc>
            </a:pPr>
            <a:r>
              <a:rPr sz="1970" spc="10" dirty="0">
                <a:solidFill>
                  <a:srgbClr val="FFFFFF"/>
                </a:solidFill>
                <a:latin typeface="Segoe UI Light"/>
                <a:cs typeface="Segoe UI Light"/>
              </a:rPr>
              <a:t>Applications</a:t>
            </a:r>
            <a:endParaRPr sz="1900" dirty="0">
              <a:latin typeface="Segoe UI Light"/>
              <a:cs typeface="Segoe UI Light"/>
            </a:endParaRPr>
          </a:p>
        </p:txBody>
      </p:sp>
      <p:sp>
        <p:nvSpPr>
          <p:cNvPr id="41" name="object 41"/>
          <p:cNvSpPr/>
          <p:nvPr/>
        </p:nvSpPr>
        <p:spPr>
          <a:xfrm>
            <a:off x="3296412" y="1706119"/>
            <a:ext cx="12954" cy="643635"/>
          </a:xfrm>
          <a:custGeom>
            <a:avLst/>
            <a:gdLst/>
            <a:ahLst/>
            <a:cxnLst/>
            <a:rect l="l" t="t" r="r" b="b"/>
            <a:pathLst>
              <a:path w="12954" h="643635">
                <a:moveTo>
                  <a:pt x="6477" y="6477"/>
                </a:moveTo>
                <a:lnTo>
                  <a:pt x="6477" y="637159"/>
                </a:lnTo>
              </a:path>
            </a:pathLst>
          </a:custGeom>
          <a:ln w="12954">
            <a:solidFill>
              <a:srgbClr val="79D9F7"/>
            </a:solidFill>
          </a:ln>
        </p:spPr>
        <p:txBody>
          <a:bodyPr wrap="square" lIns="0" tIns="0" rIns="0" bIns="0" rtlCol="0">
            <a:noAutofit/>
          </a:bodyPr>
          <a:lstStyle/>
          <a:p>
            <a:endParaRPr dirty="0"/>
          </a:p>
        </p:txBody>
      </p:sp>
      <p:sp>
        <p:nvSpPr>
          <p:cNvPr id="42" name="object 42"/>
          <p:cNvSpPr/>
          <p:nvPr/>
        </p:nvSpPr>
        <p:spPr>
          <a:xfrm>
            <a:off x="3296412" y="2868169"/>
            <a:ext cx="12954" cy="643635"/>
          </a:xfrm>
          <a:custGeom>
            <a:avLst/>
            <a:gdLst/>
            <a:ahLst/>
            <a:cxnLst/>
            <a:rect l="l" t="t" r="r" b="b"/>
            <a:pathLst>
              <a:path w="12954" h="643635">
                <a:moveTo>
                  <a:pt x="6477" y="6477"/>
                </a:moveTo>
                <a:lnTo>
                  <a:pt x="6477" y="637159"/>
                </a:lnTo>
              </a:path>
            </a:pathLst>
          </a:custGeom>
          <a:ln w="12954">
            <a:solidFill>
              <a:srgbClr val="79D9F7"/>
            </a:solidFill>
          </a:ln>
        </p:spPr>
        <p:txBody>
          <a:bodyPr wrap="square" lIns="0" tIns="0" rIns="0" bIns="0" rtlCol="0">
            <a:noAutofit/>
          </a:bodyPr>
          <a:lstStyle/>
          <a:p>
            <a:endParaRPr dirty="0"/>
          </a:p>
        </p:txBody>
      </p:sp>
      <p:sp>
        <p:nvSpPr>
          <p:cNvPr id="43" name="object 43"/>
          <p:cNvSpPr/>
          <p:nvPr/>
        </p:nvSpPr>
        <p:spPr>
          <a:xfrm>
            <a:off x="5157216" y="1706119"/>
            <a:ext cx="12954" cy="643635"/>
          </a:xfrm>
          <a:custGeom>
            <a:avLst/>
            <a:gdLst/>
            <a:ahLst/>
            <a:cxnLst/>
            <a:rect l="l" t="t" r="r" b="b"/>
            <a:pathLst>
              <a:path w="12954" h="643635">
                <a:moveTo>
                  <a:pt x="6477" y="6477"/>
                </a:moveTo>
                <a:lnTo>
                  <a:pt x="6477" y="637159"/>
                </a:lnTo>
              </a:path>
            </a:pathLst>
          </a:custGeom>
          <a:ln w="12954">
            <a:solidFill>
              <a:srgbClr val="79D9F7"/>
            </a:solidFill>
          </a:ln>
        </p:spPr>
        <p:txBody>
          <a:bodyPr wrap="square" lIns="0" tIns="0" rIns="0" bIns="0" rtlCol="0">
            <a:noAutofit/>
          </a:bodyPr>
          <a:lstStyle/>
          <a:p>
            <a:endParaRPr dirty="0"/>
          </a:p>
        </p:txBody>
      </p:sp>
      <p:sp>
        <p:nvSpPr>
          <p:cNvPr id="44" name="object 44"/>
          <p:cNvSpPr/>
          <p:nvPr/>
        </p:nvSpPr>
        <p:spPr>
          <a:xfrm>
            <a:off x="5157216" y="2868169"/>
            <a:ext cx="12954" cy="643635"/>
          </a:xfrm>
          <a:custGeom>
            <a:avLst/>
            <a:gdLst/>
            <a:ahLst/>
            <a:cxnLst/>
            <a:rect l="l" t="t" r="r" b="b"/>
            <a:pathLst>
              <a:path w="12954" h="643635">
                <a:moveTo>
                  <a:pt x="6477" y="6477"/>
                </a:moveTo>
                <a:lnTo>
                  <a:pt x="6477" y="637159"/>
                </a:lnTo>
              </a:path>
            </a:pathLst>
          </a:custGeom>
          <a:ln w="12954">
            <a:solidFill>
              <a:srgbClr val="79D9F7"/>
            </a:solidFill>
          </a:ln>
        </p:spPr>
        <p:txBody>
          <a:bodyPr wrap="square" lIns="0" tIns="0" rIns="0" bIns="0" rtlCol="0">
            <a:noAutofit/>
          </a:bodyPr>
          <a:lstStyle/>
          <a:p>
            <a:endParaRPr dirty="0"/>
          </a:p>
        </p:txBody>
      </p:sp>
      <p:sp>
        <p:nvSpPr>
          <p:cNvPr id="45" name="object 45"/>
          <p:cNvSpPr/>
          <p:nvPr/>
        </p:nvSpPr>
        <p:spPr>
          <a:xfrm>
            <a:off x="7056881" y="1706119"/>
            <a:ext cx="12954" cy="643635"/>
          </a:xfrm>
          <a:custGeom>
            <a:avLst/>
            <a:gdLst/>
            <a:ahLst/>
            <a:cxnLst/>
            <a:rect l="l" t="t" r="r" b="b"/>
            <a:pathLst>
              <a:path w="12954" h="643635">
                <a:moveTo>
                  <a:pt x="6478" y="6477"/>
                </a:moveTo>
                <a:lnTo>
                  <a:pt x="6478" y="637159"/>
                </a:lnTo>
              </a:path>
            </a:pathLst>
          </a:custGeom>
          <a:ln w="12954">
            <a:solidFill>
              <a:srgbClr val="79D9F7"/>
            </a:solidFill>
          </a:ln>
        </p:spPr>
        <p:txBody>
          <a:bodyPr wrap="square" lIns="0" tIns="0" rIns="0" bIns="0" rtlCol="0">
            <a:noAutofit/>
          </a:bodyPr>
          <a:lstStyle/>
          <a:p>
            <a:endParaRPr dirty="0"/>
          </a:p>
        </p:txBody>
      </p:sp>
      <p:sp>
        <p:nvSpPr>
          <p:cNvPr id="22" name="Isosceles Triangle 21"/>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10" y="1240"/>
            <a:ext cx="3158490" cy="5143500"/>
          </a:xfrm>
          <a:prstGeom prst="rect">
            <a:avLst/>
          </a:prstGeom>
          <a:effectLst>
            <a:innerShdw blurRad="114300">
              <a:prstClr val="black"/>
            </a:innerShdw>
          </a:effectLst>
        </p:spPr>
      </p:pic>
      <p:pic>
        <p:nvPicPr>
          <p:cNvPr id="8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673608"/>
            <a:ext cx="2302764" cy="4077462"/>
          </a:xfrm>
          <a:prstGeom prst="rect">
            <a:avLst/>
          </a:prstGeom>
        </p:spPr>
      </p:pic>
      <p:sp>
        <p:nvSpPr>
          <p:cNvPr id="2" name="text 1"/>
          <p:cNvSpPr txBox="1"/>
          <p:nvPr/>
        </p:nvSpPr>
        <p:spPr>
          <a:xfrm>
            <a:off x="397765" y="2237999"/>
            <a:ext cx="1874825" cy="677108"/>
          </a:xfrm>
          <a:prstGeom prst="rect">
            <a:avLst/>
          </a:prstGeom>
        </p:spPr>
        <p:txBody>
          <a:bodyPr vert="horz" wrap="square" lIns="0" tIns="0" rIns="0" bIns="0" rtlCol="0">
            <a:spAutoFit/>
          </a:bodyPr>
          <a:lstStyle/>
          <a:p>
            <a:r>
              <a:rPr sz="2200" spc="10" dirty="0">
                <a:solidFill>
                  <a:srgbClr val="0070C0"/>
                </a:solidFill>
                <a:latin typeface="Segoe UI Semibold"/>
                <a:cs typeface="Segoe UI Semibold"/>
              </a:rPr>
              <a:t>MAJOR</a:t>
            </a:r>
            <a:r>
              <a:rPr lang="en-US" sz="2200" spc="10" dirty="0">
                <a:solidFill>
                  <a:srgbClr val="0070C0"/>
                </a:solidFill>
                <a:latin typeface="Segoe UI Semibold"/>
                <a:cs typeface="Segoe UI Semibold"/>
              </a:rPr>
              <a:t> CUSTOMERS</a:t>
            </a:r>
          </a:p>
        </p:txBody>
      </p:sp>
      <p:sp>
        <p:nvSpPr>
          <p:cNvPr id="4" name="text 1"/>
          <p:cNvSpPr txBox="1"/>
          <p:nvPr/>
        </p:nvSpPr>
        <p:spPr>
          <a:xfrm>
            <a:off x="6807404" y="209550"/>
            <a:ext cx="1193596" cy="276999"/>
          </a:xfrm>
          <a:prstGeom prst="rect">
            <a:avLst/>
          </a:prstGeom>
        </p:spPr>
        <p:txBody>
          <a:bodyPr vert="horz" wrap="none" lIns="0" tIns="0" rIns="0" bIns="0" rtlCol="0">
            <a:spAutoFit/>
          </a:bodyPr>
          <a:lstStyle/>
          <a:p>
            <a:pPr marL="0">
              <a:lnSpc>
                <a:spcPct val="100000"/>
              </a:lnSpc>
            </a:pPr>
            <a:r>
              <a:rPr sz="1800" spc="10" dirty="0">
                <a:solidFill>
                  <a:srgbClr val="212121"/>
                </a:solidFill>
                <a:latin typeface="Segoe UI Light"/>
                <a:cs typeface="Segoe UI Light"/>
              </a:rPr>
              <a:t>Applications</a:t>
            </a:r>
            <a:endParaRPr sz="1800" dirty="0">
              <a:latin typeface="Segoe UI Light"/>
              <a:cs typeface="Segoe UI Light"/>
            </a:endParaRPr>
          </a:p>
        </p:txBody>
      </p:sp>
      <p:sp>
        <p:nvSpPr>
          <p:cNvPr id="5" name="text 1"/>
          <p:cNvSpPr txBox="1"/>
          <p:nvPr/>
        </p:nvSpPr>
        <p:spPr>
          <a:xfrm>
            <a:off x="5981193" y="2558611"/>
            <a:ext cx="497572" cy="93744"/>
          </a:xfrm>
          <a:prstGeom prst="rect">
            <a:avLst/>
          </a:prstGeom>
        </p:spPr>
        <p:txBody>
          <a:bodyPr vert="horz" wrap="none" lIns="0" tIns="0" rIns="0" bIns="0" rtlCol="0">
            <a:spAutoFit/>
          </a:bodyPr>
          <a:lstStyle/>
          <a:p>
            <a:pPr marL="0">
              <a:lnSpc>
                <a:spcPct val="100000"/>
              </a:lnSpc>
            </a:pPr>
            <a:r>
              <a:rPr sz="609" spc="10" dirty="0">
                <a:solidFill>
                  <a:srgbClr val="212121"/>
                </a:solidFill>
                <a:latin typeface="Segoe UI Semibold"/>
                <a:cs typeface="Segoe UI Semibold"/>
              </a:rPr>
              <a:t>Personal Care</a:t>
            </a:r>
            <a:endParaRPr sz="600" dirty="0">
              <a:latin typeface="Segoe UI Semibold"/>
              <a:cs typeface="Segoe UI Semibold"/>
            </a:endParaRPr>
          </a:p>
        </p:txBody>
      </p:sp>
      <p:sp>
        <p:nvSpPr>
          <p:cNvPr id="6" name="text 1"/>
          <p:cNvSpPr txBox="1"/>
          <p:nvPr/>
        </p:nvSpPr>
        <p:spPr>
          <a:xfrm>
            <a:off x="7284974" y="3562420"/>
            <a:ext cx="242054"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Paper</a:t>
            </a:r>
            <a:endParaRPr sz="700" dirty="0">
              <a:latin typeface="Segoe UI Semibold"/>
              <a:cs typeface="Segoe UI Semibold"/>
            </a:endParaRPr>
          </a:p>
        </p:txBody>
      </p:sp>
      <p:sp>
        <p:nvSpPr>
          <p:cNvPr id="7" name="text 1"/>
          <p:cNvSpPr txBox="1"/>
          <p:nvPr/>
        </p:nvSpPr>
        <p:spPr>
          <a:xfrm>
            <a:off x="5879592" y="3562420"/>
            <a:ext cx="696666" cy="93744"/>
          </a:xfrm>
          <a:prstGeom prst="rect">
            <a:avLst/>
          </a:prstGeom>
        </p:spPr>
        <p:txBody>
          <a:bodyPr vert="horz" wrap="none" lIns="0" tIns="0" rIns="0" bIns="0" rtlCol="0">
            <a:spAutoFit/>
          </a:bodyPr>
          <a:lstStyle/>
          <a:p>
            <a:pPr marL="0">
              <a:lnSpc>
                <a:spcPct val="100000"/>
              </a:lnSpc>
            </a:pPr>
            <a:r>
              <a:rPr sz="609" spc="10" dirty="0">
                <a:solidFill>
                  <a:srgbClr val="212121"/>
                </a:solidFill>
                <a:latin typeface="Segoe UI Semibold"/>
                <a:cs typeface="Segoe UI Semibold"/>
              </a:rPr>
              <a:t>Dyes and Pigments</a:t>
            </a:r>
            <a:endParaRPr sz="600" dirty="0">
              <a:latin typeface="Segoe UI Semibold"/>
              <a:cs typeface="Segoe UI Semibold"/>
            </a:endParaRPr>
          </a:p>
        </p:txBody>
      </p:sp>
      <p:sp>
        <p:nvSpPr>
          <p:cNvPr id="8" name="text 1"/>
          <p:cNvSpPr txBox="1"/>
          <p:nvPr/>
        </p:nvSpPr>
        <p:spPr>
          <a:xfrm>
            <a:off x="5983733" y="4565974"/>
            <a:ext cx="516488" cy="93744"/>
          </a:xfrm>
          <a:prstGeom prst="rect">
            <a:avLst/>
          </a:prstGeom>
        </p:spPr>
        <p:txBody>
          <a:bodyPr vert="horz" wrap="none" lIns="0" tIns="0" rIns="0" bIns="0" rtlCol="0">
            <a:spAutoFit/>
          </a:bodyPr>
          <a:lstStyle/>
          <a:p>
            <a:pPr marL="0">
              <a:lnSpc>
                <a:spcPct val="100000"/>
              </a:lnSpc>
            </a:pPr>
            <a:r>
              <a:rPr sz="609" spc="10" dirty="0">
                <a:solidFill>
                  <a:srgbClr val="212121"/>
                </a:solidFill>
                <a:latin typeface="Segoe UI Semibold"/>
                <a:cs typeface="Segoe UI Semibold"/>
              </a:rPr>
              <a:t>Fuel Additives</a:t>
            </a:r>
            <a:endParaRPr sz="600" dirty="0">
              <a:latin typeface="Segoe UI Semibold"/>
              <a:cs typeface="Segoe UI Semibold"/>
            </a:endParaRPr>
          </a:p>
        </p:txBody>
      </p:sp>
      <p:sp>
        <p:nvSpPr>
          <p:cNvPr id="9" name="text 1"/>
          <p:cNvSpPr txBox="1"/>
          <p:nvPr/>
        </p:nvSpPr>
        <p:spPr>
          <a:xfrm>
            <a:off x="7175756" y="4568005"/>
            <a:ext cx="464871"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Detergents</a:t>
            </a:r>
            <a:endParaRPr sz="700" dirty="0">
              <a:latin typeface="Segoe UI Semibold"/>
              <a:cs typeface="Segoe UI Semibold"/>
            </a:endParaRPr>
          </a:p>
        </p:txBody>
      </p:sp>
      <p:sp>
        <p:nvSpPr>
          <p:cNvPr id="10" name="text 1"/>
          <p:cNvSpPr txBox="1"/>
          <p:nvPr/>
        </p:nvSpPr>
        <p:spPr>
          <a:xfrm>
            <a:off x="5934966" y="1543882"/>
            <a:ext cx="591509" cy="93744"/>
          </a:xfrm>
          <a:prstGeom prst="rect">
            <a:avLst/>
          </a:prstGeom>
        </p:spPr>
        <p:txBody>
          <a:bodyPr vert="horz" wrap="none" lIns="0" tIns="0" rIns="0" bIns="0" rtlCol="0">
            <a:spAutoFit/>
          </a:bodyPr>
          <a:lstStyle/>
          <a:p>
            <a:pPr marL="0">
              <a:lnSpc>
                <a:spcPct val="100000"/>
              </a:lnSpc>
            </a:pPr>
            <a:r>
              <a:rPr sz="609" spc="10" dirty="0">
                <a:solidFill>
                  <a:srgbClr val="212121"/>
                </a:solidFill>
                <a:latin typeface="Segoe UI Semibold"/>
                <a:cs typeface="Segoe UI Semibold"/>
              </a:rPr>
              <a:t>Pharmaceuticals</a:t>
            </a:r>
            <a:endParaRPr sz="600" dirty="0">
              <a:latin typeface="Segoe UI Semibold"/>
              <a:cs typeface="Segoe UI Semibold"/>
            </a:endParaRPr>
          </a:p>
        </p:txBody>
      </p:sp>
      <p:sp>
        <p:nvSpPr>
          <p:cNvPr id="11" name="text 1"/>
          <p:cNvSpPr txBox="1"/>
          <p:nvPr/>
        </p:nvSpPr>
        <p:spPr>
          <a:xfrm>
            <a:off x="7113271" y="2565469"/>
            <a:ext cx="635110"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Petrochemicals</a:t>
            </a:r>
            <a:endParaRPr sz="700" dirty="0">
              <a:latin typeface="Segoe UI Semibold"/>
              <a:cs typeface="Segoe UI Semibold"/>
            </a:endParaRPr>
          </a:p>
        </p:txBody>
      </p:sp>
      <p:sp>
        <p:nvSpPr>
          <p:cNvPr id="12" name="text 1"/>
          <p:cNvSpPr txBox="1"/>
          <p:nvPr/>
        </p:nvSpPr>
        <p:spPr>
          <a:xfrm>
            <a:off x="7115048" y="1543882"/>
            <a:ext cx="616194"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Agrochemicals</a:t>
            </a:r>
            <a:endParaRPr sz="700" dirty="0">
              <a:latin typeface="Segoe UI Semibold"/>
              <a:cs typeface="Segoe UI Semibold"/>
            </a:endParaRPr>
          </a:p>
        </p:txBody>
      </p:sp>
      <p:sp>
        <p:nvSpPr>
          <p:cNvPr id="13" name="text 1"/>
          <p:cNvSpPr txBox="1"/>
          <p:nvPr/>
        </p:nvSpPr>
        <p:spPr>
          <a:xfrm>
            <a:off x="2723845" y="241992"/>
            <a:ext cx="1584921" cy="232371"/>
          </a:xfrm>
          <a:prstGeom prst="rect">
            <a:avLst/>
          </a:prstGeom>
        </p:spPr>
        <p:txBody>
          <a:bodyPr vert="horz" wrap="none" lIns="0" tIns="0" rIns="0" bIns="0" rtlCol="0">
            <a:spAutoFit/>
          </a:bodyPr>
          <a:lstStyle/>
          <a:p>
            <a:pPr marL="0">
              <a:lnSpc>
                <a:spcPct val="100000"/>
              </a:lnSpc>
            </a:pPr>
            <a:r>
              <a:rPr sz="1510" spc="10" dirty="0">
                <a:solidFill>
                  <a:srgbClr val="FFFFFF"/>
                </a:solidFill>
                <a:latin typeface="Segoe UI Semibold"/>
                <a:cs typeface="Segoe UI Semibold"/>
              </a:rPr>
              <a:t>Product Portfolio:</a:t>
            </a:r>
            <a:endParaRPr sz="1500" dirty="0">
              <a:latin typeface="Segoe UI Semibold"/>
              <a:cs typeface="Segoe UI Semibold"/>
            </a:endParaRPr>
          </a:p>
        </p:txBody>
      </p:sp>
      <p:sp>
        <p:nvSpPr>
          <p:cNvPr id="14" name="text 1"/>
          <p:cNvSpPr txBox="1"/>
          <p:nvPr/>
        </p:nvSpPr>
        <p:spPr>
          <a:xfrm>
            <a:off x="2724860" y="626054"/>
            <a:ext cx="1149354" cy="206210"/>
          </a:xfrm>
          <a:prstGeom prst="rect">
            <a:avLst/>
          </a:prstGeom>
        </p:spPr>
        <p:txBody>
          <a:bodyPr vert="horz" wrap="none" lIns="0" tIns="0" rIns="0" bIns="0" rtlCol="0">
            <a:spAutoFit/>
          </a:bodyPr>
          <a:lstStyle/>
          <a:p>
            <a:pPr marL="0">
              <a:lnSpc>
                <a:spcPct val="100000"/>
              </a:lnSpc>
            </a:pPr>
            <a:r>
              <a:rPr sz="1340" spc="10" dirty="0">
                <a:solidFill>
                  <a:srgbClr val="FFFFFF"/>
                </a:solidFill>
                <a:latin typeface="Segoe UI Light"/>
                <a:cs typeface="Segoe UI Light"/>
              </a:rPr>
              <a:t>Basic Chemicals</a:t>
            </a:r>
            <a:endParaRPr sz="1300" dirty="0">
              <a:latin typeface="Segoe UI Light"/>
              <a:cs typeface="Segoe UI Light"/>
            </a:endParaRPr>
          </a:p>
        </p:txBody>
      </p:sp>
      <p:sp>
        <p:nvSpPr>
          <p:cNvPr id="15" name="text 1"/>
          <p:cNvSpPr txBox="1"/>
          <p:nvPr/>
        </p:nvSpPr>
        <p:spPr>
          <a:xfrm>
            <a:off x="2724859" y="1053028"/>
            <a:ext cx="1899238" cy="201594"/>
          </a:xfrm>
          <a:prstGeom prst="rect">
            <a:avLst/>
          </a:prstGeom>
        </p:spPr>
        <p:txBody>
          <a:bodyPr vert="horz" wrap="none" lIns="0" tIns="0" rIns="0" bIns="0" rtlCol="0">
            <a:spAutoFit/>
          </a:bodyPr>
          <a:lstStyle/>
          <a:p>
            <a:pPr marL="0">
              <a:lnSpc>
                <a:spcPct val="100000"/>
              </a:lnSpc>
            </a:pPr>
            <a:r>
              <a:rPr sz="1310" spc="10" dirty="0">
                <a:solidFill>
                  <a:srgbClr val="FFFFFF"/>
                </a:solidFill>
                <a:latin typeface="Segoe UI Light"/>
                <a:cs typeface="Segoe UI Light"/>
              </a:rPr>
              <a:t>Fine &amp; Specialty Chemicals</a:t>
            </a:r>
            <a:endParaRPr sz="1300" dirty="0">
              <a:latin typeface="Segoe UI Light"/>
              <a:cs typeface="Segoe UI Light"/>
            </a:endParaRPr>
          </a:p>
        </p:txBody>
      </p:sp>
      <p:sp>
        <p:nvSpPr>
          <p:cNvPr id="16" name="text 1"/>
          <p:cNvSpPr txBox="1"/>
          <p:nvPr/>
        </p:nvSpPr>
        <p:spPr>
          <a:xfrm>
            <a:off x="2724859" y="1479748"/>
            <a:ext cx="1608774" cy="206210"/>
          </a:xfrm>
          <a:prstGeom prst="rect">
            <a:avLst/>
          </a:prstGeom>
        </p:spPr>
        <p:txBody>
          <a:bodyPr vert="horz" wrap="none" lIns="0" tIns="0" rIns="0" bIns="0" rtlCol="0">
            <a:spAutoFit/>
          </a:bodyPr>
          <a:lstStyle/>
          <a:p>
            <a:pPr marL="0">
              <a:lnSpc>
                <a:spcPct val="100000"/>
              </a:lnSpc>
            </a:pPr>
            <a:r>
              <a:rPr sz="1340" spc="10" dirty="0">
                <a:solidFill>
                  <a:srgbClr val="FFFFFF"/>
                </a:solidFill>
                <a:latin typeface="Segoe UI Light"/>
                <a:cs typeface="Segoe UI Light"/>
              </a:rPr>
              <a:t>Performance Products</a:t>
            </a:r>
            <a:endParaRPr sz="1300" dirty="0">
              <a:latin typeface="Segoe UI Light"/>
              <a:cs typeface="Segoe UI Light"/>
            </a:endParaRPr>
          </a:p>
        </p:txBody>
      </p:sp>
      <p:sp>
        <p:nvSpPr>
          <p:cNvPr id="50" name="object 50"/>
          <p:cNvSpPr/>
          <p:nvPr/>
        </p:nvSpPr>
        <p:spPr>
          <a:xfrm>
            <a:off x="2723335" y="969264"/>
            <a:ext cx="2185288" cy="3048"/>
          </a:xfrm>
          <a:custGeom>
            <a:avLst/>
            <a:gdLst/>
            <a:ahLst/>
            <a:cxnLst/>
            <a:rect l="l" t="t" r="r" b="b"/>
            <a:pathLst>
              <a:path w="2185288" h="3048">
                <a:moveTo>
                  <a:pt x="1524" y="1524"/>
                </a:moveTo>
                <a:lnTo>
                  <a:pt x="2183765" y="1524"/>
                </a:lnTo>
              </a:path>
            </a:pathLst>
          </a:custGeom>
          <a:ln w="3048">
            <a:solidFill>
              <a:srgbClr val="FFFFFF"/>
            </a:solidFill>
          </a:ln>
        </p:spPr>
        <p:txBody>
          <a:bodyPr wrap="square" lIns="0" tIns="0" rIns="0" bIns="0" rtlCol="0">
            <a:noAutofit/>
          </a:bodyPr>
          <a:lstStyle/>
          <a:p>
            <a:endParaRPr dirty="0"/>
          </a:p>
        </p:txBody>
      </p:sp>
      <p:sp>
        <p:nvSpPr>
          <p:cNvPr id="51" name="object 51"/>
          <p:cNvSpPr/>
          <p:nvPr/>
        </p:nvSpPr>
        <p:spPr>
          <a:xfrm>
            <a:off x="2723335" y="1427988"/>
            <a:ext cx="2185288" cy="3048"/>
          </a:xfrm>
          <a:custGeom>
            <a:avLst/>
            <a:gdLst/>
            <a:ahLst/>
            <a:cxnLst/>
            <a:rect l="l" t="t" r="r" b="b"/>
            <a:pathLst>
              <a:path w="2185288" h="3048">
                <a:moveTo>
                  <a:pt x="1524" y="1524"/>
                </a:moveTo>
                <a:lnTo>
                  <a:pt x="2183765" y="1524"/>
                </a:lnTo>
              </a:path>
            </a:pathLst>
          </a:custGeom>
          <a:ln w="3048">
            <a:solidFill>
              <a:srgbClr val="FFFFFF"/>
            </a:solidFill>
          </a:ln>
        </p:spPr>
        <p:txBody>
          <a:bodyPr wrap="square" lIns="0" tIns="0" rIns="0" bIns="0" rtlCol="0">
            <a:noAutofit/>
          </a:bodyPr>
          <a:lstStyle/>
          <a:p>
            <a:endParaRPr dirty="0"/>
          </a:p>
        </p:txBody>
      </p:sp>
      <p:sp>
        <p:nvSpPr>
          <p:cNvPr id="17" name="text 1"/>
          <p:cNvSpPr txBox="1"/>
          <p:nvPr/>
        </p:nvSpPr>
        <p:spPr>
          <a:xfrm>
            <a:off x="2722320" y="1992306"/>
            <a:ext cx="2045753" cy="232371"/>
          </a:xfrm>
          <a:prstGeom prst="rect">
            <a:avLst/>
          </a:prstGeom>
        </p:spPr>
        <p:txBody>
          <a:bodyPr vert="horz" wrap="none" lIns="0" tIns="0" rIns="0" bIns="0" rtlCol="0">
            <a:spAutoFit/>
          </a:bodyPr>
          <a:lstStyle/>
          <a:p>
            <a:pPr marL="0">
              <a:lnSpc>
                <a:spcPct val="100000"/>
              </a:lnSpc>
            </a:pPr>
            <a:r>
              <a:rPr sz="1510" spc="10" dirty="0">
                <a:solidFill>
                  <a:srgbClr val="FFFFFF"/>
                </a:solidFill>
                <a:latin typeface="Segoe UI Semibold"/>
                <a:cs typeface="Segoe UI Semibold"/>
              </a:rPr>
              <a:t>Supplier of Choice for :</a:t>
            </a:r>
            <a:endParaRPr sz="1500" dirty="0">
              <a:latin typeface="Segoe UI Semibold"/>
              <a:cs typeface="Segoe UI Semibold"/>
            </a:endParaRPr>
          </a:p>
        </p:txBody>
      </p:sp>
      <p:sp>
        <p:nvSpPr>
          <p:cNvPr id="18" name="text 1"/>
          <p:cNvSpPr txBox="1"/>
          <p:nvPr/>
        </p:nvSpPr>
        <p:spPr>
          <a:xfrm>
            <a:off x="8923529" y="4923859"/>
            <a:ext cx="76303"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1</a:t>
            </a:r>
            <a:r>
              <a:rPr lang="en-US" sz="700" spc="10" dirty="0">
                <a:latin typeface="Segoe UI Semibold"/>
                <a:cs typeface="Segoe UI Semibold"/>
              </a:rPr>
              <a:t>1</a:t>
            </a:r>
            <a:endParaRPr sz="700" dirty="0">
              <a:latin typeface="Segoe UI Semibold"/>
              <a:cs typeface="Segoe UI Semibold"/>
            </a:endParaRPr>
          </a:p>
        </p:txBody>
      </p:sp>
      <p:pic>
        <p:nvPicPr>
          <p:cNvPr id="85"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52" name="object 52"/>
          <p:cNvSpPr/>
          <p:nvPr/>
        </p:nvSpPr>
        <p:spPr>
          <a:xfrm>
            <a:off x="2740863" y="2401824"/>
            <a:ext cx="751331" cy="751332"/>
          </a:xfrm>
          <a:custGeom>
            <a:avLst/>
            <a:gdLst/>
            <a:ahLst/>
            <a:cxnLst/>
            <a:rect l="l" t="t" r="r" b="b"/>
            <a:pathLst>
              <a:path w="751331" h="751332">
                <a:moveTo>
                  <a:pt x="0" y="751332"/>
                </a:moveTo>
                <a:lnTo>
                  <a:pt x="0" y="0"/>
                </a:lnTo>
                <a:lnTo>
                  <a:pt x="751331" y="0"/>
                </a:lnTo>
                <a:lnTo>
                  <a:pt x="751331" y="751332"/>
                </a:lnTo>
                <a:lnTo>
                  <a:pt x="0" y="751332"/>
                </a:lnTo>
                <a:close/>
              </a:path>
            </a:pathLst>
          </a:custGeom>
          <a:solidFill>
            <a:srgbClr val="FFFFFF"/>
          </a:solidFill>
        </p:spPr>
        <p:txBody>
          <a:bodyPr wrap="square" lIns="0" tIns="0" rIns="0" bIns="0" rtlCol="0">
            <a:noAutofit/>
          </a:bodyPr>
          <a:lstStyle/>
          <a:p>
            <a:endParaRPr dirty="0"/>
          </a:p>
        </p:txBody>
      </p:sp>
      <p:sp>
        <p:nvSpPr>
          <p:cNvPr id="53" name="object 53"/>
          <p:cNvSpPr/>
          <p:nvPr/>
        </p:nvSpPr>
        <p:spPr>
          <a:xfrm>
            <a:off x="2737815" y="2398775"/>
            <a:ext cx="757427" cy="757428"/>
          </a:xfrm>
          <a:custGeom>
            <a:avLst/>
            <a:gdLst/>
            <a:ahLst/>
            <a:cxnLst/>
            <a:rect l="l" t="t" r="r" b="b"/>
            <a:pathLst>
              <a:path w="757427" h="757428">
                <a:moveTo>
                  <a:pt x="3048" y="754381"/>
                </a:moveTo>
                <a:lnTo>
                  <a:pt x="3048" y="3049"/>
                </a:lnTo>
                <a:lnTo>
                  <a:pt x="754379" y="3049"/>
                </a:lnTo>
                <a:lnTo>
                  <a:pt x="754379" y="754381"/>
                </a:lnTo>
                <a:lnTo>
                  <a:pt x="3048" y="754381"/>
                </a:lnTo>
                <a:close/>
              </a:path>
            </a:pathLst>
          </a:custGeom>
          <a:ln w="6096">
            <a:solidFill>
              <a:srgbClr val="3E3E3E"/>
            </a:solidFill>
          </a:ln>
        </p:spPr>
        <p:txBody>
          <a:bodyPr wrap="square" lIns="0" tIns="0" rIns="0" bIns="0" rtlCol="0">
            <a:noAutofit/>
          </a:bodyPr>
          <a:lstStyle/>
          <a:p>
            <a:endParaRPr dirty="0"/>
          </a:p>
        </p:txBody>
      </p:sp>
      <p:pic>
        <p:nvPicPr>
          <p:cNvPr id="86"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9065" y="2526792"/>
            <a:ext cx="527304" cy="527304"/>
          </a:xfrm>
          <a:prstGeom prst="rect">
            <a:avLst/>
          </a:prstGeom>
        </p:spPr>
      </p:pic>
      <p:sp>
        <p:nvSpPr>
          <p:cNvPr id="54" name="object 54"/>
          <p:cNvSpPr/>
          <p:nvPr/>
        </p:nvSpPr>
        <p:spPr>
          <a:xfrm>
            <a:off x="3776419" y="2401824"/>
            <a:ext cx="751332" cy="751332"/>
          </a:xfrm>
          <a:custGeom>
            <a:avLst/>
            <a:gdLst/>
            <a:ahLst/>
            <a:cxnLst/>
            <a:rect l="l" t="t" r="r" b="b"/>
            <a:pathLst>
              <a:path w="751332" h="751332">
                <a:moveTo>
                  <a:pt x="0" y="751332"/>
                </a:moveTo>
                <a:lnTo>
                  <a:pt x="0" y="0"/>
                </a:lnTo>
                <a:lnTo>
                  <a:pt x="751332" y="0"/>
                </a:lnTo>
                <a:lnTo>
                  <a:pt x="751332" y="751332"/>
                </a:lnTo>
                <a:lnTo>
                  <a:pt x="0" y="751332"/>
                </a:lnTo>
                <a:close/>
              </a:path>
            </a:pathLst>
          </a:custGeom>
          <a:solidFill>
            <a:srgbClr val="FFFFFF"/>
          </a:solidFill>
        </p:spPr>
        <p:txBody>
          <a:bodyPr wrap="square" lIns="0" tIns="0" rIns="0" bIns="0" rtlCol="0">
            <a:noAutofit/>
          </a:bodyPr>
          <a:lstStyle/>
          <a:p>
            <a:endParaRPr dirty="0"/>
          </a:p>
        </p:txBody>
      </p:sp>
      <p:sp>
        <p:nvSpPr>
          <p:cNvPr id="55" name="object 55"/>
          <p:cNvSpPr/>
          <p:nvPr/>
        </p:nvSpPr>
        <p:spPr>
          <a:xfrm>
            <a:off x="3773371" y="2398775"/>
            <a:ext cx="757428" cy="757428"/>
          </a:xfrm>
          <a:custGeom>
            <a:avLst/>
            <a:gdLst/>
            <a:ahLst/>
            <a:cxnLst/>
            <a:rect l="l" t="t" r="r" b="b"/>
            <a:pathLst>
              <a:path w="757428" h="757428">
                <a:moveTo>
                  <a:pt x="3048" y="754381"/>
                </a:moveTo>
                <a:lnTo>
                  <a:pt x="3048" y="3049"/>
                </a:lnTo>
                <a:lnTo>
                  <a:pt x="754380" y="3049"/>
                </a:lnTo>
                <a:lnTo>
                  <a:pt x="754380" y="754381"/>
                </a:lnTo>
                <a:lnTo>
                  <a:pt x="3048" y="754381"/>
                </a:lnTo>
                <a:close/>
              </a:path>
            </a:pathLst>
          </a:custGeom>
          <a:ln w="6096">
            <a:solidFill>
              <a:srgbClr val="3E3E3E"/>
            </a:solidFill>
          </a:ln>
        </p:spPr>
        <p:txBody>
          <a:bodyPr wrap="square" lIns="0" tIns="0" rIns="0" bIns="0" rtlCol="0">
            <a:noAutofit/>
          </a:bodyPr>
          <a:lstStyle/>
          <a:p>
            <a:endParaRPr dirty="0"/>
          </a:p>
        </p:txBody>
      </p:sp>
      <p:pic>
        <p:nvPicPr>
          <p:cNvPr id="87"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5959" y="2487930"/>
            <a:ext cx="518160" cy="573024"/>
          </a:xfrm>
          <a:prstGeom prst="rect">
            <a:avLst/>
          </a:prstGeom>
        </p:spPr>
      </p:pic>
      <p:sp>
        <p:nvSpPr>
          <p:cNvPr id="56" name="object 56"/>
          <p:cNvSpPr/>
          <p:nvPr/>
        </p:nvSpPr>
        <p:spPr>
          <a:xfrm>
            <a:off x="2740863" y="3246882"/>
            <a:ext cx="751331" cy="751332"/>
          </a:xfrm>
          <a:custGeom>
            <a:avLst/>
            <a:gdLst/>
            <a:ahLst/>
            <a:cxnLst/>
            <a:rect l="l" t="t" r="r" b="b"/>
            <a:pathLst>
              <a:path w="751331" h="751332">
                <a:moveTo>
                  <a:pt x="0" y="751332"/>
                </a:moveTo>
                <a:lnTo>
                  <a:pt x="0" y="0"/>
                </a:lnTo>
                <a:lnTo>
                  <a:pt x="751331" y="0"/>
                </a:lnTo>
                <a:lnTo>
                  <a:pt x="751331" y="751332"/>
                </a:lnTo>
                <a:lnTo>
                  <a:pt x="0" y="751332"/>
                </a:lnTo>
                <a:close/>
              </a:path>
            </a:pathLst>
          </a:custGeom>
          <a:solidFill>
            <a:srgbClr val="FFFFFF"/>
          </a:solidFill>
        </p:spPr>
        <p:txBody>
          <a:bodyPr wrap="square" lIns="0" tIns="0" rIns="0" bIns="0" rtlCol="0">
            <a:noAutofit/>
          </a:bodyPr>
          <a:lstStyle/>
          <a:p>
            <a:endParaRPr dirty="0"/>
          </a:p>
        </p:txBody>
      </p:sp>
      <p:sp>
        <p:nvSpPr>
          <p:cNvPr id="57" name="object 57"/>
          <p:cNvSpPr/>
          <p:nvPr/>
        </p:nvSpPr>
        <p:spPr>
          <a:xfrm>
            <a:off x="2737815" y="3243834"/>
            <a:ext cx="757427" cy="757428"/>
          </a:xfrm>
          <a:custGeom>
            <a:avLst/>
            <a:gdLst/>
            <a:ahLst/>
            <a:cxnLst/>
            <a:rect l="l" t="t" r="r" b="b"/>
            <a:pathLst>
              <a:path w="757427" h="757428">
                <a:moveTo>
                  <a:pt x="3048" y="754380"/>
                </a:moveTo>
                <a:lnTo>
                  <a:pt x="3048" y="3048"/>
                </a:lnTo>
                <a:lnTo>
                  <a:pt x="754379" y="3048"/>
                </a:lnTo>
                <a:lnTo>
                  <a:pt x="754379" y="754380"/>
                </a:lnTo>
                <a:lnTo>
                  <a:pt x="3048" y="754380"/>
                </a:lnTo>
                <a:close/>
              </a:path>
            </a:pathLst>
          </a:custGeom>
          <a:ln w="6096">
            <a:solidFill>
              <a:srgbClr val="3E3E3E"/>
            </a:solidFill>
          </a:ln>
        </p:spPr>
        <p:txBody>
          <a:bodyPr wrap="square" lIns="0" tIns="0" rIns="0" bIns="0" rtlCol="0">
            <a:noAutofit/>
          </a:bodyPr>
          <a:lstStyle/>
          <a:p>
            <a:endParaRPr dirty="0"/>
          </a:p>
        </p:txBody>
      </p:sp>
      <p:pic>
        <p:nvPicPr>
          <p:cNvPr id="88"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723" y="3377184"/>
            <a:ext cx="690372" cy="490728"/>
          </a:xfrm>
          <a:prstGeom prst="rect">
            <a:avLst/>
          </a:prstGeom>
        </p:spPr>
      </p:pic>
      <p:sp>
        <p:nvSpPr>
          <p:cNvPr id="58" name="object 58"/>
          <p:cNvSpPr/>
          <p:nvPr/>
        </p:nvSpPr>
        <p:spPr>
          <a:xfrm>
            <a:off x="3777181" y="3246882"/>
            <a:ext cx="751332" cy="751332"/>
          </a:xfrm>
          <a:custGeom>
            <a:avLst/>
            <a:gdLst/>
            <a:ahLst/>
            <a:cxnLst/>
            <a:rect l="l" t="t" r="r" b="b"/>
            <a:pathLst>
              <a:path w="751332" h="751332">
                <a:moveTo>
                  <a:pt x="0" y="751332"/>
                </a:moveTo>
                <a:lnTo>
                  <a:pt x="0" y="0"/>
                </a:lnTo>
                <a:lnTo>
                  <a:pt x="751332" y="0"/>
                </a:lnTo>
                <a:lnTo>
                  <a:pt x="751332" y="751332"/>
                </a:lnTo>
                <a:lnTo>
                  <a:pt x="0" y="751332"/>
                </a:lnTo>
                <a:close/>
              </a:path>
            </a:pathLst>
          </a:custGeom>
          <a:solidFill>
            <a:srgbClr val="FFFFFF"/>
          </a:solidFill>
        </p:spPr>
        <p:txBody>
          <a:bodyPr wrap="square" lIns="0" tIns="0" rIns="0" bIns="0" rtlCol="0">
            <a:noAutofit/>
          </a:bodyPr>
          <a:lstStyle/>
          <a:p>
            <a:endParaRPr dirty="0"/>
          </a:p>
        </p:txBody>
      </p:sp>
      <p:sp>
        <p:nvSpPr>
          <p:cNvPr id="59" name="object 59"/>
          <p:cNvSpPr/>
          <p:nvPr/>
        </p:nvSpPr>
        <p:spPr>
          <a:xfrm>
            <a:off x="3774133" y="3243834"/>
            <a:ext cx="757428" cy="757428"/>
          </a:xfrm>
          <a:custGeom>
            <a:avLst/>
            <a:gdLst/>
            <a:ahLst/>
            <a:cxnLst/>
            <a:rect l="l" t="t" r="r" b="b"/>
            <a:pathLst>
              <a:path w="757428" h="757428">
                <a:moveTo>
                  <a:pt x="3048" y="754380"/>
                </a:moveTo>
                <a:lnTo>
                  <a:pt x="3048" y="3048"/>
                </a:lnTo>
                <a:lnTo>
                  <a:pt x="754380" y="3048"/>
                </a:lnTo>
                <a:lnTo>
                  <a:pt x="754380" y="754380"/>
                </a:lnTo>
                <a:lnTo>
                  <a:pt x="3048" y="754380"/>
                </a:lnTo>
                <a:close/>
              </a:path>
            </a:pathLst>
          </a:custGeom>
          <a:ln w="6096">
            <a:solidFill>
              <a:srgbClr val="3E3E3E"/>
            </a:solidFill>
          </a:ln>
        </p:spPr>
        <p:txBody>
          <a:bodyPr wrap="square" lIns="0" tIns="0" rIns="0" bIns="0" rtlCol="0">
            <a:noAutofit/>
          </a:bodyPr>
          <a:lstStyle/>
          <a:p>
            <a:endParaRPr dirty="0"/>
          </a:p>
        </p:txBody>
      </p:sp>
      <p:pic>
        <p:nvPicPr>
          <p:cNvPr id="89"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0615" y="3538728"/>
            <a:ext cx="663702" cy="244602"/>
          </a:xfrm>
          <a:prstGeom prst="rect">
            <a:avLst/>
          </a:prstGeom>
        </p:spPr>
      </p:pic>
      <p:sp>
        <p:nvSpPr>
          <p:cNvPr id="60" name="object 60"/>
          <p:cNvSpPr/>
          <p:nvPr/>
        </p:nvSpPr>
        <p:spPr>
          <a:xfrm>
            <a:off x="2740863" y="4091940"/>
            <a:ext cx="751331" cy="751332"/>
          </a:xfrm>
          <a:custGeom>
            <a:avLst/>
            <a:gdLst/>
            <a:ahLst/>
            <a:cxnLst/>
            <a:rect l="l" t="t" r="r" b="b"/>
            <a:pathLst>
              <a:path w="751331" h="751332">
                <a:moveTo>
                  <a:pt x="0" y="751332"/>
                </a:moveTo>
                <a:lnTo>
                  <a:pt x="0" y="0"/>
                </a:lnTo>
                <a:lnTo>
                  <a:pt x="751331" y="0"/>
                </a:lnTo>
                <a:lnTo>
                  <a:pt x="751331" y="751332"/>
                </a:lnTo>
                <a:lnTo>
                  <a:pt x="0" y="751332"/>
                </a:lnTo>
                <a:close/>
              </a:path>
            </a:pathLst>
          </a:custGeom>
          <a:solidFill>
            <a:srgbClr val="FFFFFF"/>
          </a:solidFill>
        </p:spPr>
        <p:txBody>
          <a:bodyPr wrap="square" lIns="0" tIns="0" rIns="0" bIns="0" rtlCol="0">
            <a:noAutofit/>
          </a:bodyPr>
          <a:lstStyle/>
          <a:p>
            <a:endParaRPr dirty="0"/>
          </a:p>
        </p:txBody>
      </p:sp>
      <p:sp>
        <p:nvSpPr>
          <p:cNvPr id="61" name="object 61"/>
          <p:cNvSpPr/>
          <p:nvPr/>
        </p:nvSpPr>
        <p:spPr>
          <a:xfrm>
            <a:off x="2737815" y="4088892"/>
            <a:ext cx="757427" cy="757428"/>
          </a:xfrm>
          <a:custGeom>
            <a:avLst/>
            <a:gdLst/>
            <a:ahLst/>
            <a:cxnLst/>
            <a:rect l="l" t="t" r="r" b="b"/>
            <a:pathLst>
              <a:path w="757427" h="757428">
                <a:moveTo>
                  <a:pt x="3048" y="754380"/>
                </a:moveTo>
                <a:lnTo>
                  <a:pt x="3048" y="3048"/>
                </a:lnTo>
                <a:lnTo>
                  <a:pt x="754379" y="3048"/>
                </a:lnTo>
                <a:lnTo>
                  <a:pt x="754379" y="754380"/>
                </a:lnTo>
                <a:lnTo>
                  <a:pt x="3048" y="754380"/>
                </a:lnTo>
                <a:close/>
              </a:path>
            </a:pathLst>
          </a:custGeom>
          <a:ln w="6096">
            <a:solidFill>
              <a:srgbClr val="3E3E3E"/>
            </a:solidFill>
          </a:ln>
        </p:spPr>
        <p:txBody>
          <a:bodyPr wrap="square" lIns="0" tIns="0" rIns="0" bIns="0" rtlCol="0">
            <a:noAutofit/>
          </a:bodyPr>
          <a:lstStyle/>
          <a:p>
            <a:endParaRPr dirty="0"/>
          </a:p>
        </p:txBody>
      </p:sp>
      <p:pic>
        <p:nvPicPr>
          <p:cNvPr id="90"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0393" y="4392930"/>
            <a:ext cx="675131" cy="209550"/>
          </a:xfrm>
          <a:prstGeom prst="rect">
            <a:avLst/>
          </a:prstGeom>
        </p:spPr>
      </p:pic>
      <p:sp>
        <p:nvSpPr>
          <p:cNvPr id="62" name="object 62"/>
          <p:cNvSpPr/>
          <p:nvPr/>
        </p:nvSpPr>
        <p:spPr>
          <a:xfrm>
            <a:off x="3776419" y="4091940"/>
            <a:ext cx="751332" cy="751332"/>
          </a:xfrm>
          <a:custGeom>
            <a:avLst/>
            <a:gdLst/>
            <a:ahLst/>
            <a:cxnLst/>
            <a:rect l="l" t="t" r="r" b="b"/>
            <a:pathLst>
              <a:path w="751332" h="751332">
                <a:moveTo>
                  <a:pt x="0" y="751332"/>
                </a:moveTo>
                <a:lnTo>
                  <a:pt x="0" y="0"/>
                </a:lnTo>
                <a:lnTo>
                  <a:pt x="751332" y="0"/>
                </a:lnTo>
                <a:lnTo>
                  <a:pt x="751332" y="751332"/>
                </a:lnTo>
                <a:lnTo>
                  <a:pt x="0" y="751332"/>
                </a:lnTo>
                <a:close/>
              </a:path>
            </a:pathLst>
          </a:custGeom>
          <a:solidFill>
            <a:srgbClr val="FFFFFF"/>
          </a:solidFill>
        </p:spPr>
        <p:txBody>
          <a:bodyPr wrap="square" lIns="0" tIns="0" rIns="0" bIns="0" rtlCol="0">
            <a:noAutofit/>
          </a:bodyPr>
          <a:lstStyle/>
          <a:p>
            <a:endParaRPr dirty="0"/>
          </a:p>
        </p:txBody>
      </p:sp>
      <p:sp>
        <p:nvSpPr>
          <p:cNvPr id="63" name="object 63"/>
          <p:cNvSpPr/>
          <p:nvPr/>
        </p:nvSpPr>
        <p:spPr>
          <a:xfrm>
            <a:off x="3773371" y="4088892"/>
            <a:ext cx="757428" cy="757428"/>
          </a:xfrm>
          <a:custGeom>
            <a:avLst/>
            <a:gdLst/>
            <a:ahLst/>
            <a:cxnLst/>
            <a:rect l="l" t="t" r="r" b="b"/>
            <a:pathLst>
              <a:path w="757428" h="757428">
                <a:moveTo>
                  <a:pt x="3048" y="754380"/>
                </a:moveTo>
                <a:lnTo>
                  <a:pt x="3048" y="3048"/>
                </a:lnTo>
                <a:lnTo>
                  <a:pt x="754380" y="3048"/>
                </a:lnTo>
                <a:lnTo>
                  <a:pt x="754380" y="754380"/>
                </a:lnTo>
                <a:lnTo>
                  <a:pt x="3048" y="754380"/>
                </a:lnTo>
                <a:close/>
              </a:path>
            </a:pathLst>
          </a:custGeom>
          <a:ln w="6096">
            <a:solidFill>
              <a:srgbClr val="3E3E3E"/>
            </a:solidFill>
          </a:ln>
        </p:spPr>
        <p:txBody>
          <a:bodyPr wrap="square" lIns="0" tIns="0" rIns="0" bIns="0" rtlCol="0">
            <a:noAutofit/>
          </a:bodyPr>
          <a:lstStyle/>
          <a:p>
            <a:endParaRPr dirty="0"/>
          </a:p>
        </p:txBody>
      </p:sp>
      <p:pic>
        <p:nvPicPr>
          <p:cNvPr id="91"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1857" y="4259580"/>
            <a:ext cx="601218" cy="415290"/>
          </a:xfrm>
          <a:prstGeom prst="rect">
            <a:avLst/>
          </a:prstGeom>
        </p:spPr>
      </p:pic>
      <p:sp>
        <p:nvSpPr>
          <p:cNvPr id="44" name="object 54"/>
          <p:cNvSpPr/>
          <p:nvPr/>
        </p:nvSpPr>
        <p:spPr>
          <a:xfrm>
            <a:off x="4790388" y="2419350"/>
            <a:ext cx="751332" cy="751332"/>
          </a:xfrm>
          <a:custGeom>
            <a:avLst/>
            <a:gdLst/>
            <a:ahLst/>
            <a:cxnLst/>
            <a:rect l="l" t="t" r="r" b="b"/>
            <a:pathLst>
              <a:path w="751332" h="751332">
                <a:moveTo>
                  <a:pt x="0" y="751332"/>
                </a:moveTo>
                <a:lnTo>
                  <a:pt x="0" y="0"/>
                </a:lnTo>
                <a:lnTo>
                  <a:pt x="751332" y="0"/>
                </a:lnTo>
                <a:lnTo>
                  <a:pt x="751332" y="751332"/>
                </a:lnTo>
                <a:lnTo>
                  <a:pt x="0" y="751332"/>
                </a:lnTo>
                <a:close/>
              </a:path>
            </a:pathLst>
          </a:custGeom>
          <a:solidFill>
            <a:srgbClr val="FFFFFF"/>
          </a:solidFill>
          <a:ln w="19050">
            <a:solidFill>
              <a:schemeClr val="bg1">
                <a:lumMod val="50000"/>
              </a:schemeClr>
            </a:solidFill>
          </a:ln>
        </p:spPr>
        <p:txBody>
          <a:bodyPr wrap="square" lIns="0" tIns="0" rIns="0" bIns="0" rtlCol="0">
            <a:noAutofit/>
          </a:bodyPr>
          <a:lstStyle/>
          <a:p>
            <a:endParaRPr dirty="0"/>
          </a:p>
        </p:txBody>
      </p:sp>
      <p:pic>
        <p:nvPicPr>
          <p:cNvPr id="43" name="Im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2120" y="2495550"/>
            <a:ext cx="457125" cy="545884"/>
          </a:xfrm>
          <a:prstGeom prst="rect">
            <a:avLst/>
          </a:prstGeom>
        </p:spPr>
      </p:pic>
      <p:sp>
        <p:nvSpPr>
          <p:cNvPr id="45" name="object 54"/>
          <p:cNvSpPr/>
          <p:nvPr/>
        </p:nvSpPr>
        <p:spPr>
          <a:xfrm>
            <a:off x="4790388" y="3257550"/>
            <a:ext cx="751332" cy="751332"/>
          </a:xfrm>
          <a:custGeom>
            <a:avLst/>
            <a:gdLst/>
            <a:ahLst/>
            <a:cxnLst/>
            <a:rect l="l" t="t" r="r" b="b"/>
            <a:pathLst>
              <a:path w="751332" h="751332">
                <a:moveTo>
                  <a:pt x="0" y="751332"/>
                </a:moveTo>
                <a:lnTo>
                  <a:pt x="0" y="0"/>
                </a:lnTo>
                <a:lnTo>
                  <a:pt x="751332" y="0"/>
                </a:lnTo>
                <a:lnTo>
                  <a:pt x="751332" y="751332"/>
                </a:lnTo>
                <a:lnTo>
                  <a:pt x="0" y="751332"/>
                </a:lnTo>
                <a:close/>
              </a:path>
            </a:pathLst>
          </a:custGeom>
          <a:solidFill>
            <a:srgbClr val="FFFFFF"/>
          </a:solidFill>
          <a:ln w="19050">
            <a:solidFill>
              <a:schemeClr val="bg1">
                <a:lumMod val="50000"/>
              </a:schemeClr>
            </a:solidFill>
          </a:ln>
        </p:spPr>
        <p:txBody>
          <a:bodyPr wrap="square" lIns="0" tIns="0" rIns="0" bIns="0" rtlCol="0">
            <a:noAutofit/>
          </a:bodyPr>
          <a:lstStyle/>
          <a:p>
            <a:endParaRPr dirty="0"/>
          </a:p>
        </p:txBody>
      </p:sp>
      <p:pic>
        <p:nvPicPr>
          <p:cNvPr id="46" name="Picture 3" descr="C:\Users\04782\Desktop\loreal-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80677" y="3317991"/>
            <a:ext cx="840598" cy="630449"/>
          </a:xfrm>
          <a:prstGeom prst="rect">
            <a:avLst/>
          </a:prstGeom>
          <a:noFill/>
          <a:extLst>
            <a:ext uri="{909E8E84-426E-40DD-AFC4-6F175D3DCCD1}">
              <a14:hiddenFill xmlns:a14="http://schemas.microsoft.com/office/drawing/2010/main">
                <a:solidFill>
                  <a:srgbClr val="FFFFFF"/>
                </a:solidFill>
              </a14:hiddenFill>
            </a:ext>
          </a:extLst>
        </p:spPr>
      </p:pic>
      <p:sp>
        <p:nvSpPr>
          <p:cNvPr id="47" name="object 54"/>
          <p:cNvSpPr/>
          <p:nvPr/>
        </p:nvSpPr>
        <p:spPr>
          <a:xfrm>
            <a:off x="4768073" y="4095750"/>
            <a:ext cx="751332" cy="751332"/>
          </a:xfrm>
          <a:custGeom>
            <a:avLst/>
            <a:gdLst/>
            <a:ahLst/>
            <a:cxnLst/>
            <a:rect l="l" t="t" r="r" b="b"/>
            <a:pathLst>
              <a:path w="751332" h="751332">
                <a:moveTo>
                  <a:pt x="0" y="751332"/>
                </a:moveTo>
                <a:lnTo>
                  <a:pt x="0" y="0"/>
                </a:lnTo>
                <a:lnTo>
                  <a:pt x="751332" y="0"/>
                </a:lnTo>
                <a:lnTo>
                  <a:pt x="751332" y="751332"/>
                </a:lnTo>
                <a:lnTo>
                  <a:pt x="0" y="751332"/>
                </a:lnTo>
                <a:close/>
              </a:path>
            </a:pathLst>
          </a:custGeom>
          <a:solidFill>
            <a:srgbClr val="FFFFFF"/>
          </a:solidFill>
          <a:ln w="19050">
            <a:solidFill>
              <a:schemeClr val="bg1">
                <a:lumMod val="50000"/>
              </a:schemeClr>
            </a:solidFill>
          </a:ln>
        </p:spPr>
        <p:txBody>
          <a:bodyPr wrap="square" lIns="0" tIns="0" rIns="0" bIns="0" rtlCol="0">
            <a:noAutofit/>
          </a:bodyPr>
          <a:lstStyle/>
          <a:p>
            <a:endParaRPr dirty="0"/>
          </a:p>
        </p:txBody>
      </p:sp>
      <p:pic>
        <p:nvPicPr>
          <p:cNvPr id="48"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5920" y="4324350"/>
            <a:ext cx="533325" cy="241624"/>
          </a:xfrm>
          <a:prstGeom prst="rect">
            <a:avLst/>
          </a:prstGeom>
        </p:spPr>
      </p:pic>
      <p:pic>
        <p:nvPicPr>
          <p:cNvPr id="2050" name="Picture 2" descr="C:\Users\04782\Desktop\5.png"/>
          <p:cNvPicPr>
            <a:picLocks noChangeAspect="1" noChangeArrowheads="1"/>
          </p:cNvPicPr>
          <p:nvPr/>
        </p:nvPicPr>
        <p:blipFill>
          <a:blip r:embed="rId14">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054849" y="3714750"/>
            <a:ext cx="876389" cy="876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04782\Desktop\2.png"/>
          <p:cNvPicPr>
            <a:picLocks noChangeAspect="1" noChangeArrowheads="1"/>
          </p:cNvPicPr>
          <p:nvPr/>
        </p:nvPicPr>
        <p:blipFill>
          <a:blip r:embed="rId16">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036365" y="2743513"/>
            <a:ext cx="879035" cy="87903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04782\Desktop\3.png"/>
          <p:cNvPicPr>
            <a:picLocks noChangeAspect="1" noChangeArrowheads="1"/>
          </p:cNvPicPr>
          <p:nvPr/>
        </p:nvPicPr>
        <p:blipFill>
          <a:blip r:embed="rId18">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077200" y="1688987"/>
            <a:ext cx="869624" cy="8696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04782\Desktop\4.png"/>
          <p:cNvPicPr>
            <a:picLocks noChangeAspect="1" noChangeArrowheads="1"/>
          </p:cNvPicPr>
          <p:nvPr/>
        </p:nvPicPr>
        <p:blipFill>
          <a:blip r:embed="rId20">
            <a:extLst>
              <a:ext uri="{BEBA8EAE-BF5A-486C-A8C5-ECC9F3942E4B}">
                <a14:imgProps xmlns:a14="http://schemas.microsoft.com/office/drawing/2010/main">
                  <a14:imgLayer r:embed="rId21">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041405" y="707155"/>
            <a:ext cx="873995" cy="8739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 1"/>
          <p:cNvSpPr txBox="1"/>
          <p:nvPr/>
        </p:nvSpPr>
        <p:spPr>
          <a:xfrm>
            <a:off x="8421022" y="1581150"/>
            <a:ext cx="265778" cy="107722"/>
          </a:xfrm>
          <a:prstGeom prst="rect">
            <a:avLst/>
          </a:prstGeom>
        </p:spPr>
        <p:txBody>
          <a:bodyPr vert="horz" wrap="none" lIns="0" tIns="0" rIns="0" bIns="0" rtlCol="0">
            <a:spAutoFit/>
          </a:bodyPr>
          <a:lstStyle/>
          <a:p>
            <a:pPr marL="0">
              <a:lnSpc>
                <a:spcPct val="100000"/>
              </a:lnSpc>
            </a:pPr>
            <a:r>
              <a:rPr lang="en-US" sz="700" spc="10" dirty="0">
                <a:solidFill>
                  <a:srgbClr val="212121"/>
                </a:solidFill>
                <a:latin typeface="Segoe UI Semibold"/>
                <a:cs typeface="Segoe UI Semibold"/>
              </a:rPr>
              <a:t>Resins</a:t>
            </a:r>
            <a:endParaRPr sz="700" dirty="0">
              <a:latin typeface="Segoe UI Semibold"/>
              <a:cs typeface="Segoe UI Semibold"/>
            </a:endParaRPr>
          </a:p>
        </p:txBody>
      </p:sp>
      <p:sp>
        <p:nvSpPr>
          <p:cNvPr id="65" name="text 1"/>
          <p:cNvSpPr txBox="1"/>
          <p:nvPr/>
        </p:nvSpPr>
        <p:spPr>
          <a:xfrm>
            <a:off x="8341090" y="2571750"/>
            <a:ext cx="421910" cy="107722"/>
          </a:xfrm>
          <a:prstGeom prst="rect">
            <a:avLst/>
          </a:prstGeom>
        </p:spPr>
        <p:txBody>
          <a:bodyPr vert="horz" wrap="none" lIns="0" tIns="0" rIns="0" bIns="0" rtlCol="0">
            <a:spAutoFit/>
          </a:bodyPr>
          <a:lstStyle/>
          <a:p>
            <a:pPr marL="0">
              <a:lnSpc>
                <a:spcPct val="100000"/>
              </a:lnSpc>
            </a:pPr>
            <a:r>
              <a:rPr lang="en-US" sz="700" spc="10" dirty="0">
                <a:solidFill>
                  <a:srgbClr val="212121"/>
                </a:solidFill>
                <a:latin typeface="Segoe UI Semibold"/>
                <a:cs typeface="Segoe UI Semibold"/>
              </a:rPr>
              <a:t>Adhesives</a:t>
            </a:r>
            <a:endParaRPr sz="700" dirty="0">
              <a:latin typeface="Segoe UI Semibold"/>
              <a:cs typeface="Segoe UI Semibold"/>
            </a:endParaRPr>
          </a:p>
        </p:txBody>
      </p:sp>
      <p:sp>
        <p:nvSpPr>
          <p:cNvPr id="66" name="text 1"/>
          <p:cNvSpPr txBox="1"/>
          <p:nvPr/>
        </p:nvSpPr>
        <p:spPr>
          <a:xfrm>
            <a:off x="8305800" y="3607028"/>
            <a:ext cx="367729" cy="107722"/>
          </a:xfrm>
          <a:prstGeom prst="rect">
            <a:avLst/>
          </a:prstGeom>
        </p:spPr>
        <p:txBody>
          <a:bodyPr vert="horz" wrap="none" lIns="0" tIns="0" rIns="0" bIns="0" rtlCol="0">
            <a:spAutoFit/>
          </a:bodyPr>
          <a:lstStyle/>
          <a:p>
            <a:pPr marL="0">
              <a:lnSpc>
                <a:spcPct val="100000"/>
              </a:lnSpc>
            </a:pPr>
            <a:r>
              <a:rPr lang="en-US" sz="700" spc="10" dirty="0">
                <a:solidFill>
                  <a:srgbClr val="212121"/>
                </a:solidFill>
                <a:latin typeface="Segoe UI Semibold"/>
                <a:cs typeface="Segoe UI Semibold"/>
              </a:rPr>
              <a:t>Coatings</a:t>
            </a:r>
            <a:endParaRPr sz="700" dirty="0">
              <a:latin typeface="Segoe UI Semibold"/>
              <a:cs typeface="Segoe UI Semibold"/>
            </a:endParaRPr>
          </a:p>
        </p:txBody>
      </p:sp>
      <p:sp>
        <p:nvSpPr>
          <p:cNvPr id="67" name="text 1"/>
          <p:cNvSpPr txBox="1"/>
          <p:nvPr/>
        </p:nvSpPr>
        <p:spPr>
          <a:xfrm>
            <a:off x="8229600" y="4597628"/>
            <a:ext cx="646331" cy="107722"/>
          </a:xfrm>
          <a:prstGeom prst="rect">
            <a:avLst/>
          </a:prstGeom>
        </p:spPr>
        <p:txBody>
          <a:bodyPr vert="horz" wrap="none" lIns="0" tIns="0" rIns="0" bIns="0" rtlCol="0">
            <a:spAutoFit/>
          </a:bodyPr>
          <a:lstStyle/>
          <a:p>
            <a:pPr marL="0">
              <a:lnSpc>
                <a:spcPct val="100000"/>
              </a:lnSpc>
            </a:pPr>
            <a:r>
              <a:rPr lang="en-US" sz="700" spc="10" dirty="0" err="1">
                <a:solidFill>
                  <a:srgbClr val="212121"/>
                </a:solidFill>
                <a:latin typeface="Segoe UI Semibold"/>
                <a:cs typeface="Segoe UI Semibold"/>
              </a:rPr>
              <a:t>Adol</a:t>
            </a:r>
            <a:r>
              <a:rPr lang="en-US" sz="700" spc="10" dirty="0">
                <a:solidFill>
                  <a:srgbClr val="212121"/>
                </a:solidFill>
                <a:latin typeface="Segoe UI Semibold"/>
                <a:cs typeface="Segoe UI Semibold"/>
              </a:rPr>
              <a:t> Chemicals</a:t>
            </a:r>
            <a:endParaRPr sz="700" dirty="0">
              <a:latin typeface="Segoe UI Semibold"/>
              <a:cs typeface="Segoe UI Semibold"/>
            </a:endParaRPr>
          </a:p>
        </p:txBody>
      </p:sp>
      <p:sp>
        <p:nvSpPr>
          <p:cNvPr id="68" name="Isosceles Triangle 67"/>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Image"/>
          <p:cNvPicPr>
            <a:picLocks noChangeAspect="1"/>
          </p:cNvPicPr>
          <p:nvPr/>
        </p:nvPicPr>
        <p:blipFill rotWithShape="1">
          <a:blip r:embed="rId2">
            <a:extLst>
              <a:ext uri="{28A0092B-C50C-407E-A947-70E740481C1C}">
                <a14:useLocalDpi xmlns:a14="http://schemas.microsoft.com/office/drawing/2010/main" val="0"/>
              </a:ext>
            </a:extLst>
          </a:blip>
          <a:srcRect r="1919"/>
          <a:stretch/>
        </p:blipFill>
        <p:spPr>
          <a:xfrm>
            <a:off x="5250179" y="3917442"/>
            <a:ext cx="3893821" cy="1245108"/>
          </a:xfrm>
          <a:prstGeom prst="rect">
            <a:avLst/>
          </a:prstGeom>
          <a:effectLst>
            <a:outerShdw blurRad="50800" dist="38100" dir="16200000" rotWithShape="0">
              <a:prstClr val="black">
                <a:alpha val="40000"/>
              </a:prstClr>
            </a:outerShdw>
          </a:effectLst>
        </p:spPr>
      </p:pic>
      <p:pic>
        <p:nvPicPr>
          <p:cNvPr id="122" name="Image"/>
          <p:cNvPicPr>
            <a:picLocks noChangeAspect="1"/>
          </p:cNvPicPr>
          <p:nvPr/>
        </p:nvPicPr>
        <p:blipFill rotWithShape="1">
          <a:blip r:embed="rId3">
            <a:extLst>
              <a:ext uri="{28A0092B-C50C-407E-A947-70E740481C1C}">
                <a14:useLocalDpi xmlns:a14="http://schemas.microsoft.com/office/drawing/2010/main" val="0"/>
              </a:ext>
            </a:extLst>
          </a:blip>
          <a:srcRect t="23363" r="1923" b="1596"/>
          <a:stretch/>
        </p:blipFill>
        <p:spPr>
          <a:xfrm>
            <a:off x="5257801" y="-13234"/>
            <a:ext cx="3886200" cy="3930676"/>
          </a:xfrm>
          <a:prstGeom prst="rect">
            <a:avLst/>
          </a:prstGeom>
        </p:spPr>
      </p:pic>
      <p:sp>
        <p:nvSpPr>
          <p:cNvPr id="4" name="text 1"/>
          <p:cNvSpPr txBox="1"/>
          <p:nvPr/>
        </p:nvSpPr>
        <p:spPr>
          <a:xfrm>
            <a:off x="444755" y="2819248"/>
            <a:ext cx="1928413" cy="153888"/>
          </a:xfrm>
          <a:prstGeom prst="rect">
            <a:avLst/>
          </a:prstGeom>
        </p:spPr>
        <p:txBody>
          <a:bodyPr vert="horz" wrap="none" lIns="0" tIns="0" rIns="0" bIns="0" rtlCol="0">
            <a:spAutoFit/>
          </a:bodyPr>
          <a:lstStyle/>
          <a:p>
            <a:pPr marL="0">
              <a:lnSpc>
                <a:spcPct val="100000"/>
              </a:lnSpc>
            </a:pPr>
            <a:r>
              <a:rPr sz="1000" spc="10" dirty="0">
                <a:solidFill>
                  <a:schemeClr val="accent1"/>
                </a:solidFill>
                <a:latin typeface="Segoe UI Semibold"/>
                <a:cs typeface="Segoe UI Semibold"/>
              </a:rPr>
              <a:t>Location: </a:t>
            </a:r>
            <a:r>
              <a:rPr sz="1000" spc="10" dirty="0">
                <a:solidFill>
                  <a:schemeClr val="accent1"/>
                </a:solidFill>
                <a:latin typeface="Segoe UI Light"/>
                <a:cs typeface="Segoe UI Light"/>
              </a:rPr>
              <a:t>Nandesari, Gujarat, India</a:t>
            </a:r>
            <a:endParaRPr sz="1000" dirty="0">
              <a:solidFill>
                <a:schemeClr val="accent1"/>
              </a:solidFill>
              <a:latin typeface="Segoe UI Light"/>
              <a:cs typeface="Segoe UI Light"/>
            </a:endParaRPr>
          </a:p>
        </p:txBody>
      </p:sp>
      <p:sp>
        <p:nvSpPr>
          <p:cNvPr id="5" name="text 1"/>
          <p:cNvSpPr txBox="1"/>
          <p:nvPr/>
        </p:nvSpPr>
        <p:spPr>
          <a:xfrm>
            <a:off x="2767838" y="605097"/>
            <a:ext cx="585738" cy="107722"/>
          </a:xfrm>
          <a:prstGeom prst="rect">
            <a:avLst/>
          </a:prstGeom>
        </p:spPr>
        <p:txBody>
          <a:bodyPr vert="horz" wrap="none" lIns="0" tIns="0" rIns="0" bIns="0" rtlCol="0">
            <a:spAutoFit/>
          </a:bodyPr>
          <a:lstStyle/>
          <a:p>
            <a:pPr marL="0">
              <a:lnSpc>
                <a:spcPct val="100000"/>
              </a:lnSpc>
            </a:pPr>
            <a:r>
              <a:rPr lang="en-US" sz="700" spc="10" dirty="0">
                <a:latin typeface="Segoe UI Light"/>
                <a:cs typeface="Segoe UI Light"/>
              </a:rPr>
              <a:t>DSIR Approved</a:t>
            </a:r>
            <a:endParaRPr sz="700" dirty="0">
              <a:latin typeface="Segoe UI Light"/>
              <a:cs typeface="Segoe UI Light"/>
            </a:endParaRPr>
          </a:p>
        </p:txBody>
      </p:sp>
      <p:sp>
        <p:nvSpPr>
          <p:cNvPr id="6" name="text 1"/>
          <p:cNvSpPr txBox="1"/>
          <p:nvPr/>
        </p:nvSpPr>
        <p:spPr>
          <a:xfrm>
            <a:off x="2767840" y="855032"/>
            <a:ext cx="1113125" cy="107722"/>
          </a:xfrm>
          <a:prstGeom prst="rect">
            <a:avLst/>
          </a:prstGeom>
        </p:spPr>
        <p:txBody>
          <a:bodyPr vert="horz" wrap="none" lIns="0" tIns="0" rIns="0" bIns="0" rtlCol="0">
            <a:spAutoFit/>
          </a:bodyPr>
          <a:lstStyle/>
          <a:p>
            <a:pPr marL="0">
              <a:lnSpc>
                <a:spcPct val="100000"/>
              </a:lnSpc>
            </a:pPr>
            <a:r>
              <a:rPr sz="700" spc="10" dirty="0">
                <a:latin typeface="Segoe UI Light"/>
                <a:cs typeface="Segoe UI Light"/>
              </a:rPr>
              <a:t>Strong team </a:t>
            </a:r>
            <a:r>
              <a:rPr sz="700" spc="10">
                <a:latin typeface="Segoe UI Light"/>
                <a:cs typeface="Segoe UI Light"/>
              </a:rPr>
              <a:t>of </a:t>
            </a:r>
            <a:r>
              <a:rPr lang="en-US" sz="700" spc="10">
                <a:latin typeface="Segoe UI Semibold"/>
                <a:cs typeface="Segoe UI Semibold"/>
              </a:rPr>
              <a:t>70</a:t>
            </a:r>
            <a:r>
              <a:rPr sz="700" spc="10">
                <a:latin typeface="Segoe UI Semibold"/>
                <a:cs typeface="Segoe UI Semibold"/>
              </a:rPr>
              <a:t> </a:t>
            </a:r>
            <a:r>
              <a:rPr sz="700" spc="10" dirty="0">
                <a:latin typeface="Segoe UI Semibold"/>
                <a:cs typeface="Segoe UI Semibold"/>
              </a:rPr>
              <a:t>scientists</a:t>
            </a:r>
            <a:endParaRPr sz="700" dirty="0">
              <a:latin typeface="Segoe UI Semibold"/>
              <a:cs typeface="Segoe UI Semibold"/>
            </a:endParaRPr>
          </a:p>
        </p:txBody>
      </p:sp>
      <p:sp>
        <p:nvSpPr>
          <p:cNvPr id="7" name="text 1"/>
          <p:cNvSpPr txBox="1"/>
          <p:nvPr/>
        </p:nvSpPr>
        <p:spPr>
          <a:xfrm>
            <a:off x="2767839" y="1094809"/>
            <a:ext cx="2016899" cy="215444"/>
          </a:xfrm>
          <a:prstGeom prst="rect">
            <a:avLst/>
          </a:prstGeom>
        </p:spPr>
        <p:txBody>
          <a:bodyPr vert="horz" wrap="none" lIns="0" tIns="0" rIns="0" bIns="0" rtlCol="0">
            <a:spAutoFit/>
          </a:bodyPr>
          <a:lstStyle/>
          <a:p>
            <a:pPr marL="0">
              <a:lnSpc>
                <a:spcPct val="100000"/>
              </a:lnSpc>
            </a:pPr>
            <a:r>
              <a:rPr lang="en-US" sz="700" spc="10" dirty="0">
                <a:latin typeface="Segoe UI Light"/>
                <a:cs typeface="Segoe UI Light"/>
              </a:rPr>
              <a:t>Novel</a:t>
            </a:r>
            <a:r>
              <a:rPr sz="700" spc="10" dirty="0">
                <a:latin typeface="Segoe UI Light"/>
                <a:cs typeface="Segoe UI Light"/>
              </a:rPr>
              <a:t> chemistries developed and commercialized for</a:t>
            </a:r>
            <a:endParaRPr sz="700" dirty="0">
              <a:latin typeface="Segoe UI Light"/>
              <a:cs typeface="Segoe UI Light"/>
            </a:endParaRPr>
          </a:p>
          <a:p>
            <a:pPr marL="0">
              <a:lnSpc>
                <a:spcPct val="100000"/>
              </a:lnSpc>
            </a:pPr>
            <a:r>
              <a:rPr sz="700" spc="10" dirty="0">
                <a:latin typeface="Segoe UI Light"/>
                <a:cs typeface="Segoe UI Light"/>
              </a:rPr>
              <a:t>global consumption</a:t>
            </a:r>
            <a:endParaRPr sz="700" dirty="0">
              <a:latin typeface="Segoe UI Light"/>
              <a:cs typeface="Segoe UI Light"/>
            </a:endParaRPr>
          </a:p>
        </p:txBody>
      </p:sp>
      <p:sp>
        <p:nvSpPr>
          <p:cNvPr id="8" name="text 1"/>
          <p:cNvSpPr txBox="1"/>
          <p:nvPr/>
        </p:nvSpPr>
        <p:spPr>
          <a:xfrm>
            <a:off x="2767078" y="1452188"/>
            <a:ext cx="1964961" cy="103105"/>
          </a:xfrm>
          <a:prstGeom prst="rect">
            <a:avLst/>
          </a:prstGeom>
        </p:spPr>
        <p:txBody>
          <a:bodyPr vert="horz" wrap="none" lIns="0" tIns="0" rIns="0" bIns="0" rtlCol="0">
            <a:spAutoFit/>
          </a:bodyPr>
          <a:lstStyle/>
          <a:p>
            <a:pPr marL="0">
              <a:lnSpc>
                <a:spcPct val="100000"/>
              </a:lnSpc>
            </a:pPr>
            <a:r>
              <a:rPr sz="670" spc="10" dirty="0">
                <a:latin typeface="Segoe UI Light"/>
                <a:cs typeface="Segoe UI Light"/>
              </a:rPr>
              <a:t>Cost-effective and eco-friendly process development</a:t>
            </a:r>
            <a:endParaRPr sz="600" dirty="0">
              <a:latin typeface="Segoe UI Light"/>
              <a:cs typeface="Segoe UI Light"/>
            </a:endParaRPr>
          </a:p>
        </p:txBody>
      </p:sp>
      <p:sp>
        <p:nvSpPr>
          <p:cNvPr id="9" name="text 1"/>
          <p:cNvSpPr txBox="1"/>
          <p:nvPr/>
        </p:nvSpPr>
        <p:spPr>
          <a:xfrm>
            <a:off x="2763267" y="1715839"/>
            <a:ext cx="1861407" cy="103105"/>
          </a:xfrm>
          <a:prstGeom prst="rect">
            <a:avLst/>
          </a:prstGeom>
        </p:spPr>
        <p:txBody>
          <a:bodyPr vert="horz" wrap="none" lIns="0" tIns="0" rIns="0" bIns="0" rtlCol="0">
            <a:spAutoFit/>
          </a:bodyPr>
          <a:lstStyle/>
          <a:p>
            <a:pPr marL="0">
              <a:lnSpc>
                <a:spcPct val="100000"/>
              </a:lnSpc>
            </a:pPr>
            <a:r>
              <a:rPr sz="670" spc="10" dirty="0">
                <a:latin typeface="Segoe UI Light"/>
                <a:cs typeface="Segoe UI Light"/>
              </a:rPr>
              <a:t>Chemical synthesis for different product segments</a:t>
            </a:r>
            <a:endParaRPr sz="600" dirty="0">
              <a:latin typeface="Segoe UI Light"/>
              <a:cs typeface="Segoe UI Light"/>
            </a:endParaRPr>
          </a:p>
        </p:txBody>
      </p:sp>
      <p:sp>
        <p:nvSpPr>
          <p:cNvPr id="10" name="text 1"/>
          <p:cNvSpPr txBox="1"/>
          <p:nvPr/>
        </p:nvSpPr>
        <p:spPr>
          <a:xfrm>
            <a:off x="2771141" y="2371159"/>
            <a:ext cx="1481175" cy="538609"/>
          </a:xfrm>
          <a:prstGeom prst="rect">
            <a:avLst/>
          </a:prstGeom>
        </p:spPr>
        <p:txBody>
          <a:bodyPr vert="horz" wrap="none" lIns="0" tIns="0" rIns="0" bIns="0" rtlCol="0">
            <a:spAutoFit/>
          </a:bodyPr>
          <a:lstStyle/>
          <a:p>
            <a:pPr marL="0">
              <a:lnSpc>
                <a:spcPct val="100000"/>
              </a:lnSpc>
            </a:pPr>
            <a:r>
              <a:rPr sz="700" spc="10" dirty="0">
                <a:latin typeface="Segoe UI Light"/>
                <a:cs typeface="Segoe UI Light"/>
              </a:rPr>
              <a:t>Fields of Expertise:</a:t>
            </a:r>
            <a:endParaRPr sz="700" dirty="0">
              <a:latin typeface="Segoe UI Light"/>
              <a:cs typeface="Segoe UI Light"/>
            </a:endParaRPr>
          </a:p>
          <a:p>
            <a:pPr marL="0">
              <a:lnSpc>
                <a:spcPct val="100000"/>
              </a:lnSpc>
            </a:pPr>
            <a:r>
              <a:rPr sz="700" spc="10" dirty="0">
                <a:latin typeface="Segoe UI Light"/>
                <a:cs typeface="Segoe UI Light"/>
              </a:rPr>
              <a:t>Advanced </a:t>
            </a:r>
            <a:r>
              <a:rPr lang="en-US" sz="700" spc="10" dirty="0" err="1">
                <a:latin typeface="Segoe UI Light"/>
                <a:cs typeface="Segoe UI Light"/>
              </a:rPr>
              <a:t>s</a:t>
            </a:r>
            <a:r>
              <a:rPr sz="700" spc="10" dirty="0" err="1">
                <a:latin typeface="Segoe UI Light"/>
                <a:cs typeface="Segoe UI Light"/>
              </a:rPr>
              <a:t>ulphonation</a:t>
            </a:r>
            <a:endParaRPr sz="700" dirty="0">
              <a:latin typeface="Segoe UI Light"/>
              <a:cs typeface="Segoe UI Light"/>
            </a:endParaRPr>
          </a:p>
          <a:p>
            <a:pPr marL="0">
              <a:lnSpc>
                <a:spcPct val="100000"/>
              </a:lnSpc>
            </a:pPr>
            <a:r>
              <a:rPr sz="700" spc="10" dirty="0">
                <a:latin typeface="Segoe UI Light"/>
                <a:cs typeface="Segoe UI Light"/>
              </a:rPr>
              <a:t>Multiple </a:t>
            </a:r>
            <a:r>
              <a:rPr lang="en-US" sz="700" spc="10" dirty="0">
                <a:latin typeface="Segoe UI Light"/>
                <a:cs typeface="Segoe UI Light"/>
              </a:rPr>
              <a:t>p</a:t>
            </a:r>
            <a:r>
              <a:rPr sz="700" spc="10" dirty="0">
                <a:latin typeface="Segoe UI Light"/>
                <a:cs typeface="Segoe UI Light"/>
              </a:rPr>
              <a:t>athway </a:t>
            </a:r>
            <a:r>
              <a:rPr lang="en-US" sz="700" spc="10" dirty="0">
                <a:latin typeface="Segoe UI Light"/>
                <a:cs typeface="Segoe UI Light"/>
              </a:rPr>
              <a:t>o</a:t>
            </a:r>
            <a:r>
              <a:rPr sz="700" spc="10" dirty="0">
                <a:latin typeface="Segoe UI Light"/>
                <a:cs typeface="Segoe UI Light"/>
              </a:rPr>
              <a:t>xidation</a:t>
            </a:r>
            <a:endParaRPr sz="700" dirty="0">
              <a:latin typeface="Segoe UI Light"/>
              <a:cs typeface="Segoe UI Light"/>
            </a:endParaRPr>
          </a:p>
          <a:p>
            <a:pPr marL="0">
              <a:lnSpc>
                <a:spcPct val="100000"/>
              </a:lnSpc>
            </a:pPr>
            <a:r>
              <a:rPr sz="700" spc="10" dirty="0">
                <a:latin typeface="Segoe UI Light"/>
                <a:cs typeface="Segoe UI Light"/>
              </a:rPr>
              <a:t>Continuous </a:t>
            </a:r>
            <a:r>
              <a:rPr lang="en-US" sz="700" spc="10" dirty="0">
                <a:latin typeface="Segoe UI Light"/>
                <a:cs typeface="Segoe UI Light"/>
              </a:rPr>
              <a:t>r</a:t>
            </a:r>
            <a:r>
              <a:rPr sz="700" spc="10" dirty="0">
                <a:latin typeface="Segoe UI Light"/>
                <a:cs typeface="Segoe UI Light"/>
              </a:rPr>
              <a:t>eduction </a:t>
            </a:r>
            <a:r>
              <a:rPr lang="en-US" sz="700" spc="10" dirty="0">
                <a:latin typeface="Segoe UI Light"/>
                <a:cs typeface="Segoe UI Light"/>
              </a:rPr>
              <a:t>n</a:t>
            </a:r>
            <a:r>
              <a:rPr sz="700" spc="10" dirty="0">
                <a:latin typeface="Segoe UI Light"/>
                <a:cs typeface="Segoe UI Light"/>
              </a:rPr>
              <a:t>anotechnology</a:t>
            </a:r>
            <a:endParaRPr sz="700" dirty="0">
              <a:latin typeface="Segoe UI Light"/>
              <a:cs typeface="Segoe UI Light"/>
            </a:endParaRPr>
          </a:p>
          <a:p>
            <a:pPr marL="0">
              <a:lnSpc>
                <a:spcPct val="100000"/>
              </a:lnSpc>
            </a:pPr>
            <a:r>
              <a:rPr sz="700" spc="10" dirty="0">
                <a:latin typeface="Segoe UI Light"/>
                <a:cs typeface="Segoe UI Light"/>
              </a:rPr>
              <a:t>Ion-exchange </a:t>
            </a:r>
            <a:r>
              <a:rPr lang="en-US" sz="700" spc="10" dirty="0">
                <a:latin typeface="Segoe UI Light"/>
                <a:cs typeface="Segoe UI Light"/>
              </a:rPr>
              <a:t>r</a:t>
            </a:r>
            <a:r>
              <a:rPr sz="700" spc="10" dirty="0">
                <a:latin typeface="Segoe UI Light"/>
                <a:cs typeface="Segoe UI Light"/>
              </a:rPr>
              <a:t>esins</a:t>
            </a:r>
            <a:endParaRPr sz="700" dirty="0">
              <a:latin typeface="Segoe UI Light"/>
              <a:cs typeface="Segoe UI Light"/>
            </a:endParaRPr>
          </a:p>
        </p:txBody>
      </p:sp>
      <p:sp>
        <p:nvSpPr>
          <p:cNvPr id="82" name="object 82"/>
          <p:cNvSpPr/>
          <p:nvPr/>
        </p:nvSpPr>
        <p:spPr>
          <a:xfrm>
            <a:off x="2772918" y="795528"/>
            <a:ext cx="2235072" cy="3048"/>
          </a:xfrm>
          <a:custGeom>
            <a:avLst/>
            <a:gdLst/>
            <a:ahLst/>
            <a:cxnLst/>
            <a:rect l="l" t="t" r="r" b="b"/>
            <a:pathLst>
              <a:path w="2235072" h="3048">
                <a:moveTo>
                  <a:pt x="1524" y="1524"/>
                </a:moveTo>
                <a:lnTo>
                  <a:pt x="2233549" y="1524"/>
                </a:lnTo>
              </a:path>
            </a:pathLst>
          </a:custGeom>
          <a:ln w="3048">
            <a:solidFill>
              <a:srgbClr val="44C8F8">
                <a:alpha val="74902"/>
              </a:srgbClr>
            </a:solidFill>
          </a:ln>
        </p:spPr>
        <p:txBody>
          <a:bodyPr wrap="square" lIns="0" tIns="0" rIns="0" bIns="0" rtlCol="0">
            <a:noAutofit/>
          </a:bodyPr>
          <a:lstStyle/>
          <a:p>
            <a:endParaRPr dirty="0"/>
          </a:p>
        </p:txBody>
      </p:sp>
      <p:sp>
        <p:nvSpPr>
          <p:cNvPr id="11" name="text 1"/>
          <p:cNvSpPr txBox="1"/>
          <p:nvPr/>
        </p:nvSpPr>
        <p:spPr>
          <a:xfrm>
            <a:off x="8923529" y="4923859"/>
            <a:ext cx="89127" cy="107722"/>
          </a:xfrm>
          <a:prstGeom prst="rect">
            <a:avLst/>
          </a:prstGeom>
        </p:spPr>
        <p:txBody>
          <a:bodyPr vert="horz" wrap="none" lIns="0" tIns="0" rIns="0" bIns="0" rtlCol="0">
            <a:spAutoFit/>
          </a:bodyPr>
          <a:lstStyle/>
          <a:p>
            <a:pPr marL="0">
              <a:lnSpc>
                <a:spcPct val="100000"/>
              </a:lnSpc>
            </a:pPr>
            <a:r>
              <a:rPr sz="700" spc="10" dirty="0">
                <a:solidFill>
                  <a:srgbClr val="FFFFFF"/>
                </a:solidFill>
                <a:latin typeface="Segoe UI Semibold"/>
                <a:cs typeface="Segoe UI Semibold"/>
              </a:rPr>
              <a:t>1</a:t>
            </a:r>
            <a:r>
              <a:rPr lang="en-US" sz="700" spc="10" dirty="0">
                <a:solidFill>
                  <a:srgbClr val="FFFFFF"/>
                </a:solidFill>
                <a:latin typeface="Segoe UI Semibold"/>
                <a:cs typeface="Segoe UI Semibold"/>
              </a:rPr>
              <a:t>2</a:t>
            </a:r>
            <a:endParaRPr sz="700" dirty="0">
              <a:latin typeface="Segoe UI Semibold"/>
              <a:cs typeface="Segoe UI Semibold"/>
            </a:endParaRPr>
          </a:p>
        </p:txBody>
      </p:sp>
      <p:pic>
        <p:nvPicPr>
          <p:cNvPr id="12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14" name="text 1"/>
          <p:cNvSpPr txBox="1"/>
          <p:nvPr/>
        </p:nvSpPr>
        <p:spPr>
          <a:xfrm>
            <a:off x="2771140" y="3085282"/>
            <a:ext cx="697692" cy="215444"/>
          </a:xfrm>
          <a:prstGeom prst="rect">
            <a:avLst/>
          </a:prstGeom>
        </p:spPr>
        <p:txBody>
          <a:bodyPr vert="horz" wrap="none" lIns="0" tIns="0" rIns="0" bIns="0" rtlCol="0">
            <a:spAutoFit/>
          </a:bodyPr>
          <a:lstStyle/>
          <a:p>
            <a:pPr marL="0">
              <a:lnSpc>
                <a:spcPct val="100000"/>
              </a:lnSpc>
            </a:pPr>
            <a:r>
              <a:rPr sz="1400" spc="10" dirty="0">
                <a:latin typeface="Segoe UI Semibold"/>
                <a:cs typeface="Segoe UI Semibold"/>
              </a:rPr>
              <a:t>Facilities</a:t>
            </a:r>
            <a:endParaRPr sz="1400" dirty="0">
              <a:latin typeface="Segoe UI Semibold"/>
              <a:cs typeface="Segoe UI Semibold"/>
            </a:endParaRPr>
          </a:p>
        </p:txBody>
      </p:sp>
      <p:sp>
        <p:nvSpPr>
          <p:cNvPr id="15" name="text 1"/>
          <p:cNvSpPr txBox="1"/>
          <p:nvPr/>
        </p:nvSpPr>
        <p:spPr>
          <a:xfrm>
            <a:off x="2783078" y="3375475"/>
            <a:ext cx="610424" cy="107722"/>
          </a:xfrm>
          <a:prstGeom prst="rect">
            <a:avLst/>
          </a:prstGeom>
        </p:spPr>
        <p:txBody>
          <a:bodyPr vert="horz" wrap="none" lIns="0" tIns="0" rIns="0" bIns="0" rtlCol="0">
            <a:spAutoFit/>
          </a:bodyPr>
          <a:lstStyle/>
          <a:p>
            <a:pPr marL="0">
              <a:lnSpc>
                <a:spcPct val="100000"/>
              </a:lnSpc>
            </a:pPr>
            <a:r>
              <a:rPr sz="700" spc="10" dirty="0">
                <a:latin typeface="Segoe UI Light"/>
                <a:cs typeface="Segoe UI Light"/>
              </a:rPr>
              <a:t>State-of-the-art</a:t>
            </a:r>
            <a:endParaRPr sz="700" dirty="0">
              <a:latin typeface="Segoe UI Light"/>
              <a:cs typeface="Segoe UI Light"/>
            </a:endParaRPr>
          </a:p>
        </p:txBody>
      </p:sp>
      <p:sp>
        <p:nvSpPr>
          <p:cNvPr id="16" name="text 1"/>
          <p:cNvSpPr txBox="1"/>
          <p:nvPr/>
        </p:nvSpPr>
        <p:spPr>
          <a:xfrm>
            <a:off x="2783078" y="3482155"/>
            <a:ext cx="1064394" cy="107722"/>
          </a:xfrm>
          <a:prstGeom prst="rect">
            <a:avLst/>
          </a:prstGeom>
        </p:spPr>
        <p:txBody>
          <a:bodyPr vert="horz" wrap="none" lIns="0" tIns="0" rIns="0" bIns="0" rtlCol="0">
            <a:spAutoFit/>
          </a:bodyPr>
          <a:lstStyle/>
          <a:p>
            <a:pPr marL="0">
              <a:lnSpc>
                <a:spcPct val="100000"/>
              </a:lnSpc>
            </a:pPr>
            <a:r>
              <a:rPr sz="700" spc="10" dirty="0">
                <a:latin typeface="Segoe UI Light"/>
                <a:cs typeface="Segoe UI Light"/>
              </a:rPr>
              <a:t>Instruments and Equipment</a:t>
            </a:r>
            <a:endParaRPr sz="700" dirty="0">
              <a:latin typeface="Segoe UI Light"/>
              <a:cs typeface="Segoe UI Light"/>
            </a:endParaRPr>
          </a:p>
        </p:txBody>
      </p:sp>
      <p:sp>
        <p:nvSpPr>
          <p:cNvPr id="17" name="text 1"/>
          <p:cNvSpPr txBox="1"/>
          <p:nvPr/>
        </p:nvSpPr>
        <p:spPr>
          <a:xfrm>
            <a:off x="2783078" y="3695515"/>
            <a:ext cx="1620636" cy="1175578"/>
          </a:xfrm>
          <a:prstGeom prst="rect">
            <a:avLst/>
          </a:prstGeom>
        </p:spPr>
        <p:txBody>
          <a:bodyPr vert="horz" wrap="none" lIns="0" tIns="0" rIns="0" bIns="0" rtlCol="0">
            <a:spAutoFit/>
          </a:bodyPr>
          <a:lstStyle/>
          <a:p>
            <a:pPr marL="0">
              <a:lnSpc>
                <a:spcPct val="100000"/>
              </a:lnSpc>
            </a:pPr>
            <a:r>
              <a:rPr sz="700" spc="10" dirty="0">
                <a:latin typeface="Arial"/>
                <a:cs typeface="Arial"/>
              </a:rPr>
              <a:t>•   </a:t>
            </a:r>
            <a:r>
              <a:rPr sz="700" spc="10" dirty="0">
                <a:latin typeface="Segoe UI Light"/>
                <a:cs typeface="Segoe UI Light"/>
              </a:rPr>
              <a:t>HPLCs and GCs</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FTIR</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UV-visible spectrophotometer</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Micro reactor</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Wiped film evaporator</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Vapour phase fixed bed reactors</a:t>
            </a:r>
            <a:endParaRPr sz="700" dirty="0">
              <a:latin typeface="Segoe UI Light"/>
              <a:cs typeface="Segoe UI Light"/>
            </a:endParaRPr>
          </a:p>
          <a:p>
            <a:pPr marL="0">
              <a:lnSpc>
                <a:spcPct val="100000"/>
              </a:lnSpc>
            </a:pPr>
            <a:r>
              <a:rPr sz="639" spc="10" dirty="0">
                <a:latin typeface="Arial"/>
                <a:cs typeface="Arial"/>
              </a:rPr>
              <a:t>•   </a:t>
            </a:r>
            <a:r>
              <a:rPr sz="639" spc="10" dirty="0">
                <a:latin typeface="Segoe UI Light"/>
                <a:cs typeface="Segoe UI Light"/>
              </a:rPr>
              <a:t>Autoclaves of various capacities and MOCs</a:t>
            </a:r>
            <a:endParaRPr sz="6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Horizontal beadmill</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Rotary furnace</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Multiple CSTR assembly</a:t>
            </a:r>
            <a:endParaRPr sz="700" dirty="0">
              <a:latin typeface="Segoe UI Light"/>
              <a:cs typeface="Segoe UI Light"/>
            </a:endParaRPr>
          </a:p>
          <a:p>
            <a:pPr marL="0">
              <a:lnSpc>
                <a:spcPct val="100000"/>
              </a:lnSpc>
            </a:pPr>
            <a:r>
              <a:rPr sz="700" spc="10" dirty="0">
                <a:latin typeface="Arial"/>
                <a:cs typeface="Arial"/>
              </a:rPr>
              <a:t>•   </a:t>
            </a:r>
            <a:r>
              <a:rPr sz="700" spc="10" dirty="0">
                <a:latin typeface="Segoe UI Light"/>
                <a:cs typeface="Segoe UI Light"/>
              </a:rPr>
              <a:t>Nanofiltration setup</a:t>
            </a:r>
            <a:endParaRPr sz="700" dirty="0">
              <a:latin typeface="Segoe UI Light"/>
              <a:cs typeface="Segoe UI Light"/>
            </a:endParaRPr>
          </a:p>
        </p:txBody>
      </p:sp>
      <p:sp>
        <p:nvSpPr>
          <p:cNvPr id="83" name="object 83"/>
          <p:cNvSpPr/>
          <p:nvPr/>
        </p:nvSpPr>
        <p:spPr>
          <a:xfrm>
            <a:off x="2768346" y="3333750"/>
            <a:ext cx="2235072" cy="3048"/>
          </a:xfrm>
          <a:custGeom>
            <a:avLst/>
            <a:gdLst/>
            <a:ahLst/>
            <a:cxnLst/>
            <a:rect l="l" t="t" r="r" b="b"/>
            <a:pathLst>
              <a:path w="2235072" h="3048">
                <a:moveTo>
                  <a:pt x="1524" y="1524"/>
                </a:moveTo>
                <a:lnTo>
                  <a:pt x="2233549" y="1524"/>
                </a:lnTo>
              </a:path>
            </a:pathLst>
          </a:custGeom>
          <a:ln w="3048">
            <a:solidFill>
              <a:srgbClr val="44C8F8">
                <a:alpha val="74902"/>
              </a:srgbClr>
            </a:solidFill>
          </a:ln>
        </p:spPr>
        <p:txBody>
          <a:bodyPr wrap="square" lIns="0" tIns="0" rIns="0" bIns="0" rtlCol="0">
            <a:noAutofit/>
          </a:bodyPr>
          <a:lstStyle/>
          <a:p>
            <a:endParaRPr dirty="0"/>
          </a:p>
        </p:txBody>
      </p:sp>
      <p:sp>
        <p:nvSpPr>
          <p:cNvPr id="84" name="object 84"/>
          <p:cNvSpPr/>
          <p:nvPr/>
        </p:nvSpPr>
        <p:spPr>
          <a:xfrm>
            <a:off x="2772918" y="1399794"/>
            <a:ext cx="2235072" cy="3048"/>
          </a:xfrm>
          <a:custGeom>
            <a:avLst/>
            <a:gdLst/>
            <a:ahLst/>
            <a:cxnLst/>
            <a:rect l="l" t="t" r="r" b="b"/>
            <a:pathLst>
              <a:path w="2235072" h="3048">
                <a:moveTo>
                  <a:pt x="1524" y="1524"/>
                </a:moveTo>
                <a:lnTo>
                  <a:pt x="2233549" y="1524"/>
                </a:lnTo>
              </a:path>
            </a:pathLst>
          </a:custGeom>
          <a:ln w="3048">
            <a:solidFill>
              <a:srgbClr val="44C8F8">
                <a:alpha val="74902"/>
              </a:srgbClr>
            </a:solidFill>
          </a:ln>
        </p:spPr>
        <p:txBody>
          <a:bodyPr wrap="square" lIns="0" tIns="0" rIns="0" bIns="0" rtlCol="0">
            <a:noAutofit/>
          </a:bodyPr>
          <a:lstStyle/>
          <a:p>
            <a:endParaRPr dirty="0"/>
          </a:p>
        </p:txBody>
      </p:sp>
      <p:sp>
        <p:nvSpPr>
          <p:cNvPr id="85" name="object 85"/>
          <p:cNvSpPr/>
          <p:nvPr/>
        </p:nvSpPr>
        <p:spPr>
          <a:xfrm>
            <a:off x="2766062" y="1645158"/>
            <a:ext cx="2235073" cy="3048"/>
          </a:xfrm>
          <a:custGeom>
            <a:avLst/>
            <a:gdLst/>
            <a:ahLst/>
            <a:cxnLst/>
            <a:rect l="l" t="t" r="r" b="b"/>
            <a:pathLst>
              <a:path w="2235073" h="3048">
                <a:moveTo>
                  <a:pt x="1524" y="1524"/>
                </a:moveTo>
                <a:lnTo>
                  <a:pt x="2233549" y="1524"/>
                </a:lnTo>
              </a:path>
            </a:pathLst>
          </a:custGeom>
          <a:ln w="3048">
            <a:solidFill>
              <a:srgbClr val="44C8F8">
                <a:alpha val="74902"/>
              </a:srgbClr>
            </a:solidFill>
          </a:ln>
        </p:spPr>
        <p:txBody>
          <a:bodyPr wrap="square" lIns="0" tIns="0" rIns="0" bIns="0" rtlCol="0">
            <a:noAutofit/>
          </a:bodyPr>
          <a:lstStyle/>
          <a:p>
            <a:endParaRPr dirty="0"/>
          </a:p>
        </p:txBody>
      </p:sp>
      <p:sp>
        <p:nvSpPr>
          <p:cNvPr id="86" name="object 86"/>
          <p:cNvSpPr/>
          <p:nvPr/>
        </p:nvSpPr>
        <p:spPr>
          <a:xfrm>
            <a:off x="2770634" y="1901952"/>
            <a:ext cx="2235073" cy="3048"/>
          </a:xfrm>
          <a:custGeom>
            <a:avLst/>
            <a:gdLst/>
            <a:ahLst/>
            <a:cxnLst/>
            <a:rect l="l" t="t" r="r" b="b"/>
            <a:pathLst>
              <a:path w="2235073" h="3048">
                <a:moveTo>
                  <a:pt x="1524" y="1524"/>
                </a:moveTo>
                <a:lnTo>
                  <a:pt x="2233549" y="1524"/>
                </a:lnTo>
              </a:path>
            </a:pathLst>
          </a:custGeom>
          <a:ln w="3048">
            <a:solidFill>
              <a:srgbClr val="44C8F8">
                <a:alpha val="74902"/>
              </a:srgbClr>
            </a:solidFill>
          </a:ln>
        </p:spPr>
        <p:txBody>
          <a:bodyPr wrap="square" lIns="0" tIns="0" rIns="0" bIns="0" rtlCol="0">
            <a:noAutofit/>
          </a:bodyPr>
          <a:lstStyle/>
          <a:p>
            <a:endParaRPr dirty="0"/>
          </a:p>
        </p:txBody>
      </p:sp>
      <p:sp>
        <p:nvSpPr>
          <p:cNvPr id="87" name="object 87"/>
          <p:cNvSpPr/>
          <p:nvPr/>
        </p:nvSpPr>
        <p:spPr>
          <a:xfrm>
            <a:off x="2772918" y="1027938"/>
            <a:ext cx="2235072" cy="3048"/>
          </a:xfrm>
          <a:custGeom>
            <a:avLst/>
            <a:gdLst/>
            <a:ahLst/>
            <a:cxnLst/>
            <a:rect l="l" t="t" r="r" b="b"/>
            <a:pathLst>
              <a:path w="2235072" h="3048">
                <a:moveTo>
                  <a:pt x="1524" y="1524"/>
                </a:moveTo>
                <a:lnTo>
                  <a:pt x="2233549" y="1524"/>
                </a:lnTo>
              </a:path>
            </a:pathLst>
          </a:custGeom>
          <a:ln w="3048">
            <a:solidFill>
              <a:srgbClr val="44C8F8">
                <a:alpha val="74902"/>
              </a:srgbClr>
            </a:solidFill>
          </a:ln>
        </p:spPr>
        <p:txBody>
          <a:bodyPr wrap="square" lIns="0" tIns="0" rIns="0" bIns="0" rtlCol="0">
            <a:noAutofit/>
          </a:bodyPr>
          <a:lstStyle/>
          <a:p>
            <a:endParaRPr dirty="0"/>
          </a:p>
        </p:txBody>
      </p:sp>
      <p:sp>
        <p:nvSpPr>
          <p:cNvPr id="29" name="text 1"/>
          <p:cNvSpPr txBox="1"/>
          <p:nvPr/>
        </p:nvSpPr>
        <p:spPr>
          <a:xfrm>
            <a:off x="2763268" y="1979237"/>
            <a:ext cx="2042867" cy="215444"/>
          </a:xfrm>
          <a:prstGeom prst="rect">
            <a:avLst/>
          </a:prstGeom>
        </p:spPr>
        <p:txBody>
          <a:bodyPr vert="horz" wrap="none" lIns="0" tIns="0" rIns="0" bIns="0" rtlCol="0">
            <a:spAutoFit/>
          </a:bodyPr>
          <a:lstStyle/>
          <a:p>
            <a:pPr marL="0">
              <a:lnSpc>
                <a:spcPct val="100000"/>
              </a:lnSpc>
            </a:pPr>
            <a:r>
              <a:rPr sz="700" spc="10" dirty="0">
                <a:latin typeface="Segoe UI Light"/>
                <a:cs typeface="Segoe UI Light"/>
              </a:rPr>
              <a:t>Advanced Intermediate developed &amp; commercialized</a:t>
            </a:r>
            <a:endParaRPr sz="700" dirty="0">
              <a:latin typeface="Segoe UI Light"/>
              <a:cs typeface="Segoe UI Light"/>
            </a:endParaRPr>
          </a:p>
          <a:p>
            <a:pPr marL="0">
              <a:lnSpc>
                <a:spcPct val="100000"/>
              </a:lnSpc>
            </a:pPr>
            <a:r>
              <a:rPr sz="700" spc="10" dirty="0">
                <a:latin typeface="Segoe UI Light"/>
                <a:cs typeface="Segoe UI Light"/>
              </a:rPr>
              <a:t>For MNCs</a:t>
            </a:r>
            <a:endParaRPr sz="700" dirty="0">
              <a:latin typeface="Segoe UI Light"/>
              <a:cs typeface="Segoe UI Light"/>
            </a:endParaRPr>
          </a:p>
        </p:txBody>
      </p:sp>
      <p:sp>
        <p:nvSpPr>
          <p:cNvPr id="88" name="object 88"/>
          <p:cNvSpPr/>
          <p:nvPr/>
        </p:nvSpPr>
        <p:spPr>
          <a:xfrm>
            <a:off x="2770634" y="2276094"/>
            <a:ext cx="2235073" cy="3048"/>
          </a:xfrm>
          <a:custGeom>
            <a:avLst/>
            <a:gdLst/>
            <a:ahLst/>
            <a:cxnLst/>
            <a:rect l="l" t="t" r="r" b="b"/>
            <a:pathLst>
              <a:path w="2235073" h="3048">
                <a:moveTo>
                  <a:pt x="1524" y="1524"/>
                </a:moveTo>
                <a:lnTo>
                  <a:pt x="2233549" y="1524"/>
                </a:lnTo>
              </a:path>
            </a:pathLst>
          </a:custGeom>
          <a:ln w="3048">
            <a:solidFill>
              <a:srgbClr val="44C8F8">
                <a:alpha val="74902"/>
              </a:srgbClr>
            </a:solidFill>
          </a:ln>
        </p:spPr>
        <p:txBody>
          <a:bodyPr wrap="square" lIns="0" tIns="0" rIns="0" bIns="0" rtlCol="0">
            <a:noAutofit/>
          </a:bodyPr>
          <a:lstStyle/>
          <a:p>
            <a:endParaRPr dirty="0"/>
          </a:p>
        </p:txBody>
      </p:sp>
      <p:sp>
        <p:nvSpPr>
          <p:cNvPr id="30" name="text 1"/>
          <p:cNvSpPr txBox="1"/>
          <p:nvPr/>
        </p:nvSpPr>
        <p:spPr>
          <a:xfrm>
            <a:off x="2766823" y="212289"/>
            <a:ext cx="2401940" cy="210827"/>
          </a:xfrm>
          <a:prstGeom prst="rect">
            <a:avLst/>
          </a:prstGeom>
        </p:spPr>
        <p:txBody>
          <a:bodyPr vert="horz" wrap="none" lIns="0" tIns="0" rIns="0" bIns="0" rtlCol="0">
            <a:spAutoFit/>
          </a:bodyPr>
          <a:lstStyle/>
          <a:p>
            <a:pPr marL="0">
              <a:lnSpc>
                <a:spcPct val="100000"/>
              </a:lnSpc>
            </a:pPr>
            <a:r>
              <a:rPr sz="1370" spc="10" dirty="0">
                <a:latin typeface="Segoe UI Semibold"/>
                <a:cs typeface="Segoe UI Semibold"/>
              </a:rPr>
              <a:t>ISO 9001, 14001, OHSAS 18001</a:t>
            </a:r>
            <a:endParaRPr sz="1300" dirty="0">
              <a:latin typeface="Segoe UI Semibold"/>
              <a:cs typeface="Segoe UI Semibold"/>
            </a:endParaRPr>
          </a:p>
        </p:txBody>
      </p:sp>
      <p:cxnSp>
        <p:nvCxnSpPr>
          <p:cNvPr id="31" name="Straight Connector 30"/>
          <p:cNvCxnSpPr/>
          <p:nvPr/>
        </p:nvCxnSpPr>
        <p:spPr>
          <a:xfrm>
            <a:off x="2514600" y="361950"/>
            <a:ext cx="0" cy="4212334"/>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sp>
        <p:nvSpPr>
          <p:cNvPr id="34" name="text 1"/>
          <p:cNvSpPr txBox="1"/>
          <p:nvPr/>
        </p:nvSpPr>
        <p:spPr>
          <a:xfrm>
            <a:off x="430532" y="2061686"/>
            <a:ext cx="2084068" cy="738664"/>
          </a:xfrm>
          <a:prstGeom prst="rect">
            <a:avLst/>
          </a:prstGeom>
        </p:spPr>
        <p:txBody>
          <a:bodyPr vert="horz" wrap="square" lIns="0" tIns="0" rIns="0" bIns="0" rtlCol="0">
            <a:spAutoFit/>
          </a:bodyPr>
          <a:lstStyle/>
          <a:p>
            <a:pPr marL="0">
              <a:lnSpc>
                <a:spcPct val="100000"/>
              </a:lnSpc>
            </a:pPr>
            <a:r>
              <a:rPr lang="en-US" sz="1600" spc="10" dirty="0">
                <a:solidFill>
                  <a:srgbClr val="0070C0"/>
                </a:solidFill>
                <a:latin typeface="Segoe UI Semibold"/>
                <a:cs typeface="Segoe UI Semibold"/>
              </a:rPr>
              <a:t>Deepak Research and Development Center (DRDC)</a:t>
            </a:r>
            <a:endParaRPr sz="1600" spc="10" dirty="0">
              <a:solidFill>
                <a:srgbClr val="0070C0"/>
              </a:solidFill>
              <a:latin typeface="Segoe UI Semibold"/>
              <a:cs typeface="Segoe UI Semibold"/>
            </a:endParaRPr>
          </a:p>
        </p:txBody>
      </p:sp>
      <p:sp>
        <p:nvSpPr>
          <p:cNvPr id="36" name="text 1"/>
          <p:cNvSpPr txBox="1"/>
          <p:nvPr/>
        </p:nvSpPr>
        <p:spPr>
          <a:xfrm>
            <a:off x="5727429" y="4066975"/>
            <a:ext cx="3087512" cy="200055"/>
          </a:xfrm>
          <a:prstGeom prst="rect">
            <a:avLst/>
          </a:prstGeom>
        </p:spPr>
        <p:txBody>
          <a:bodyPr vert="horz" wrap="none" lIns="0" tIns="0" rIns="0" bIns="0" rtlCol="0">
            <a:spAutoFit/>
          </a:bodyPr>
          <a:lstStyle/>
          <a:p>
            <a:pPr marL="0">
              <a:lnSpc>
                <a:spcPct val="100000"/>
              </a:lnSpc>
            </a:pPr>
            <a:r>
              <a:rPr sz="1300" spc="10" dirty="0">
                <a:solidFill>
                  <a:srgbClr val="FFFFFF"/>
                </a:solidFill>
                <a:latin typeface="Segoe UI Semibold"/>
                <a:cs typeface="Segoe UI Semibold"/>
              </a:rPr>
              <a:t>Expertise in multiple chemical processes</a:t>
            </a:r>
            <a:endParaRPr sz="1300" dirty="0">
              <a:latin typeface="Segoe UI Semibold"/>
              <a:cs typeface="Segoe UI Semibold"/>
            </a:endParaRPr>
          </a:p>
        </p:txBody>
      </p:sp>
      <p:sp>
        <p:nvSpPr>
          <p:cNvPr id="37" name="text 1"/>
          <p:cNvSpPr txBox="1"/>
          <p:nvPr/>
        </p:nvSpPr>
        <p:spPr>
          <a:xfrm>
            <a:off x="5307816" y="4295575"/>
            <a:ext cx="3607584" cy="769441"/>
          </a:xfrm>
          <a:prstGeom prst="rect">
            <a:avLst/>
          </a:prstGeom>
        </p:spPr>
        <p:txBody>
          <a:bodyPr vert="horz" wrap="square" lIns="0" tIns="0" rIns="0" bIns="0" rtlCol="0">
            <a:spAutoFit/>
          </a:bodyPr>
          <a:lstStyle/>
          <a:p>
            <a:pPr marL="0">
              <a:lnSpc>
                <a:spcPct val="100000"/>
              </a:lnSpc>
            </a:pPr>
            <a:r>
              <a:rPr sz="1000" spc="10" dirty="0">
                <a:solidFill>
                  <a:srgbClr val="FFFFFF"/>
                </a:solidFill>
                <a:latin typeface="Segoe UI Light"/>
                <a:cs typeface="Segoe UI Light"/>
              </a:rPr>
              <a:t>Nitration   I   Catalytic hydrogenation   I   Sulphonation</a:t>
            </a:r>
            <a:endParaRPr sz="1000" dirty="0">
              <a:latin typeface="Segoe UI Light"/>
              <a:cs typeface="Segoe UI Light"/>
            </a:endParaRPr>
          </a:p>
          <a:p>
            <a:pPr marL="0">
              <a:lnSpc>
                <a:spcPct val="100000"/>
              </a:lnSpc>
            </a:pPr>
            <a:r>
              <a:rPr sz="1000" spc="10" dirty="0">
                <a:solidFill>
                  <a:srgbClr val="FFFFFF"/>
                </a:solidFill>
                <a:latin typeface="Segoe UI Light"/>
                <a:cs typeface="Segoe UI Light"/>
              </a:rPr>
              <a:t>Oxidation   I   Oxidative Coupling   I   Alkylayion ( C, N &amp; O)</a:t>
            </a:r>
            <a:endParaRPr sz="1000" dirty="0">
              <a:latin typeface="Segoe UI Light"/>
              <a:cs typeface="Segoe UI Light"/>
            </a:endParaRPr>
          </a:p>
          <a:p>
            <a:pPr marL="0">
              <a:lnSpc>
                <a:spcPct val="100000"/>
              </a:lnSpc>
            </a:pPr>
            <a:r>
              <a:rPr sz="1000" spc="10" dirty="0">
                <a:solidFill>
                  <a:srgbClr val="FFFFFF"/>
                </a:solidFill>
                <a:latin typeface="Segoe UI Light"/>
                <a:cs typeface="Segoe UI Light"/>
              </a:rPr>
              <a:t>Dissolving metal Reduction   I   Diazotization   I   Lithiation</a:t>
            </a:r>
            <a:endParaRPr sz="1000" dirty="0">
              <a:latin typeface="Segoe UI Light"/>
              <a:cs typeface="Segoe UI Light"/>
            </a:endParaRPr>
          </a:p>
          <a:p>
            <a:pPr marL="0">
              <a:lnSpc>
                <a:spcPct val="100000"/>
              </a:lnSpc>
            </a:pPr>
            <a:r>
              <a:rPr sz="1000" spc="10" dirty="0">
                <a:solidFill>
                  <a:srgbClr val="FFFFFF"/>
                </a:solidFill>
                <a:latin typeface="Segoe UI Light"/>
                <a:cs typeface="Segoe UI Light"/>
              </a:rPr>
              <a:t>Ammonidation   I   Halogenation   I   C-C ( Grignard, Suzuki, Heck etc) </a:t>
            </a:r>
            <a:r>
              <a:rPr lang="en-US" sz="1000" spc="10" dirty="0">
                <a:solidFill>
                  <a:srgbClr val="FFFFFF"/>
                </a:solidFill>
                <a:latin typeface="Segoe UI Light"/>
                <a:cs typeface="Segoe UI Light"/>
              </a:rPr>
              <a:t>| </a:t>
            </a:r>
            <a:r>
              <a:rPr sz="1000" spc="10" dirty="0">
                <a:solidFill>
                  <a:srgbClr val="FFFFFF"/>
                </a:solidFill>
                <a:latin typeface="Segoe UI Light"/>
                <a:cs typeface="Segoe UI Light"/>
              </a:rPr>
              <a:t>Enzyme catalysis                                                                   </a:t>
            </a:r>
            <a:endParaRPr sz="1000" dirty="0">
              <a:latin typeface="Segoe UI Light"/>
              <a:cs typeface="Segoe UI Light"/>
            </a:endParaRPr>
          </a:p>
        </p:txBody>
      </p:sp>
      <p:cxnSp>
        <p:nvCxnSpPr>
          <p:cNvPr id="38" name="Straight Connector 37"/>
          <p:cNvCxnSpPr/>
          <p:nvPr/>
        </p:nvCxnSpPr>
        <p:spPr>
          <a:xfrm>
            <a:off x="5250180" y="-13235"/>
            <a:ext cx="7620" cy="5175785"/>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sp>
        <p:nvSpPr>
          <p:cNvPr id="32" name="Isosceles Triangle 31"/>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3350"/>
            <a:ext cx="8839200" cy="784098"/>
          </a:xfrm>
          <a:prstGeom prst="rect">
            <a:avLst/>
          </a:prstGeom>
          <a:effectLst>
            <a:innerShdw blurRad="63500" dist="50800" dir="16200000">
              <a:prstClr val="black">
                <a:alpha val="50000"/>
              </a:prstClr>
            </a:innerShdw>
          </a:effectLst>
        </p:spPr>
      </p:pic>
      <p:sp>
        <p:nvSpPr>
          <p:cNvPr id="32" name="Isosceles Triangle 31"/>
          <p:cNvSpPr/>
          <p:nvPr/>
        </p:nvSpPr>
        <p:spPr>
          <a:xfrm rot="5400000">
            <a:off x="9525" y="-9523"/>
            <a:ext cx="1047752" cy="1066799"/>
          </a:xfrm>
          <a:prstGeom prst="triangle">
            <a:avLst/>
          </a:prstGeom>
          <a:solidFill>
            <a:schemeClr val="bg1"/>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1"/>
          <p:cNvSpPr txBox="1"/>
          <p:nvPr/>
        </p:nvSpPr>
        <p:spPr>
          <a:xfrm>
            <a:off x="1288984" y="163581"/>
            <a:ext cx="3651897" cy="324704"/>
          </a:xfrm>
          <a:prstGeom prst="rect">
            <a:avLst/>
          </a:prstGeom>
        </p:spPr>
        <p:txBody>
          <a:bodyPr vert="horz" wrap="none" lIns="0" tIns="0" rIns="0" bIns="0" rtlCol="0">
            <a:spAutoFit/>
          </a:bodyPr>
          <a:lstStyle/>
          <a:p>
            <a:pPr marL="0">
              <a:lnSpc>
                <a:spcPct val="100000"/>
              </a:lnSpc>
            </a:pPr>
            <a:r>
              <a:rPr lang="en-US" sz="2110" spc="10" dirty="0">
                <a:solidFill>
                  <a:srgbClr val="FFFFFF"/>
                </a:solidFill>
                <a:latin typeface="Segoe UI Semibold"/>
                <a:cs typeface="Segoe UI Semibold"/>
              </a:rPr>
              <a:t>MANUFACTURING FACILITIES</a:t>
            </a:r>
            <a:endParaRPr sz="2100" dirty="0">
              <a:latin typeface="Segoe UI Semibold"/>
              <a:cs typeface="Segoe UI Semibold"/>
            </a:endParaRPr>
          </a:p>
        </p:txBody>
      </p:sp>
      <p:sp>
        <p:nvSpPr>
          <p:cNvPr id="28" name="text 1"/>
          <p:cNvSpPr txBox="1"/>
          <p:nvPr/>
        </p:nvSpPr>
        <p:spPr>
          <a:xfrm>
            <a:off x="8923529" y="4923859"/>
            <a:ext cx="89127" cy="107722"/>
          </a:xfrm>
          <a:prstGeom prst="rect">
            <a:avLst/>
          </a:prstGeom>
        </p:spPr>
        <p:txBody>
          <a:bodyPr vert="horz" wrap="none" lIns="0" tIns="0" rIns="0" bIns="0" rtlCol="0">
            <a:spAutoFit/>
          </a:bodyPr>
          <a:lstStyle/>
          <a:p>
            <a:pPr marL="0">
              <a:lnSpc>
                <a:spcPct val="100000"/>
              </a:lnSpc>
            </a:pPr>
            <a:r>
              <a:rPr lang="en-US" sz="700" spc="10" dirty="0">
                <a:latin typeface="Segoe UI Semibold"/>
                <a:cs typeface="Segoe UI Semibold"/>
              </a:rPr>
              <a:t>13</a:t>
            </a:r>
            <a:endParaRPr sz="700" dirty="0">
              <a:latin typeface="Segoe UI Semibold"/>
              <a:cs typeface="Segoe UI Semibold"/>
            </a:endParaRPr>
          </a:p>
        </p:txBody>
      </p:sp>
      <p:pic>
        <p:nvPicPr>
          <p:cNvPr id="3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pic>
        <p:nvPicPr>
          <p:cNvPr id="3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248" y="2657856"/>
            <a:ext cx="1624584" cy="1624584"/>
          </a:xfrm>
          <a:prstGeom prst="rect">
            <a:avLst/>
          </a:prstGeom>
          <a:ln>
            <a:noFill/>
          </a:ln>
          <a:effectLst>
            <a:outerShdw blurRad="292100" dist="139700" dir="2700000" algn="tl" rotWithShape="0">
              <a:srgbClr val="333333">
                <a:alpha val="65000"/>
              </a:srgbClr>
            </a:outerShdw>
          </a:effectLst>
        </p:spPr>
      </p:pic>
      <p:sp>
        <p:nvSpPr>
          <p:cNvPr id="35" name="text 1"/>
          <p:cNvSpPr txBox="1"/>
          <p:nvPr/>
        </p:nvSpPr>
        <p:spPr>
          <a:xfrm>
            <a:off x="322073" y="1240734"/>
            <a:ext cx="832279" cy="215444"/>
          </a:xfrm>
          <a:prstGeom prst="rect">
            <a:avLst/>
          </a:prstGeom>
        </p:spPr>
        <p:txBody>
          <a:bodyPr vert="horz" wrap="none" lIns="0" tIns="0" rIns="0" bIns="0" rtlCol="0">
            <a:spAutoFit/>
          </a:bodyPr>
          <a:lstStyle/>
          <a:p>
            <a:pPr marL="0">
              <a:lnSpc>
                <a:spcPct val="100000"/>
              </a:lnSpc>
            </a:pPr>
            <a:r>
              <a:rPr sz="1400" spc="10" dirty="0">
                <a:solidFill>
                  <a:srgbClr val="3E3E3E"/>
                </a:solidFill>
                <a:latin typeface="Segoe UI Semibold"/>
                <a:cs typeface="Segoe UI Semibold"/>
              </a:rPr>
              <a:t>Nandesari</a:t>
            </a:r>
            <a:endParaRPr sz="1400" dirty="0">
              <a:latin typeface="Segoe UI Semibold"/>
              <a:cs typeface="Segoe UI Semibold"/>
            </a:endParaRPr>
          </a:p>
        </p:txBody>
      </p:sp>
      <p:sp>
        <p:nvSpPr>
          <p:cNvPr id="36" name="text 1"/>
          <p:cNvSpPr txBox="1"/>
          <p:nvPr/>
        </p:nvSpPr>
        <p:spPr>
          <a:xfrm>
            <a:off x="332234" y="1534782"/>
            <a:ext cx="1090683" cy="276999"/>
          </a:xfrm>
          <a:prstGeom prst="rect">
            <a:avLst/>
          </a:prstGeom>
        </p:spPr>
        <p:txBody>
          <a:bodyPr vert="horz" wrap="none" lIns="0" tIns="0" rIns="0" bIns="0" rtlCol="0">
            <a:spAutoFit/>
          </a:bodyPr>
          <a:lstStyle/>
          <a:p>
            <a:pPr marL="0">
              <a:lnSpc>
                <a:spcPct val="100000"/>
              </a:lnSpc>
            </a:pPr>
            <a:r>
              <a:rPr sz="900" spc="10" dirty="0">
                <a:solidFill>
                  <a:srgbClr val="3E3E3E"/>
                </a:solidFill>
                <a:latin typeface="Segoe UI Light"/>
                <a:cs typeface="Segoe UI Light"/>
              </a:rPr>
              <a:t>The first and flagship</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manufacturing facility.</a:t>
            </a:r>
            <a:endParaRPr sz="900" dirty="0">
              <a:latin typeface="Segoe UI Light"/>
              <a:cs typeface="Segoe UI Light"/>
            </a:endParaRPr>
          </a:p>
        </p:txBody>
      </p:sp>
      <p:sp>
        <p:nvSpPr>
          <p:cNvPr id="37" name="text 1"/>
          <p:cNvSpPr txBox="1"/>
          <p:nvPr/>
        </p:nvSpPr>
        <p:spPr>
          <a:xfrm>
            <a:off x="332232" y="1920843"/>
            <a:ext cx="1088118" cy="415498"/>
          </a:xfrm>
          <a:prstGeom prst="rect">
            <a:avLst/>
          </a:prstGeom>
        </p:spPr>
        <p:txBody>
          <a:bodyPr vert="horz" wrap="none" lIns="0" tIns="0" rIns="0" bIns="0" rtlCol="0">
            <a:spAutoFit/>
          </a:bodyPr>
          <a:lstStyle/>
          <a:p>
            <a:pPr marL="0">
              <a:lnSpc>
                <a:spcPct val="100000"/>
              </a:lnSpc>
            </a:pPr>
            <a:r>
              <a:rPr lang="en-US" sz="900" spc="10" dirty="0">
                <a:solidFill>
                  <a:srgbClr val="3E3E3E"/>
                </a:solidFill>
                <a:latin typeface="Segoe UI Light"/>
                <a:cs typeface="Segoe UI Light"/>
              </a:rPr>
              <a:t>Inorganic and organic</a:t>
            </a:r>
          </a:p>
          <a:p>
            <a:pPr marL="0">
              <a:lnSpc>
                <a:spcPct val="100000"/>
              </a:lnSpc>
            </a:pPr>
            <a:r>
              <a:rPr lang="en-US" sz="900" spc="10" dirty="0">
                <a:solidFill>
                  <a:srgbClr val="3E3E3E"/>
                </a:solidFill>
                <a:latin typeface="Segoe UI Light"/>
                <a:cs typeface="Segoe UI Light"/>
              </a:rPr>
              <a:t>c</a:t>
            </a:r>
            <a:r>
              <a:rPr sz="900" spc="10" dirty="0">
                <a:solidFill>
                  <a:srgbClr val="3E3E3E"/>
                </a:solidFill>
                <a:latin typeface="Segoe UI Light"/>
                <a:cs typeface="Segoe UI Light"/>
              </a:rPr>
              <a:t>hemicals</a:t>
            </a:r>
            <a:r>
              <a:rPr lang="en-US" sz="900" spc="10" dirty="0">
                <a:solidFill>
                  <a:srgbClr val="3E3E3E"/>
                </a:solidFill>
                <a:latin typeface="Segoe UI Light"/>
                <a:cs typeface="Segoe UI Light"/>
              </a:rPr>
              <a:t>,</a:t>
            </a:r>
          </a:p>
          <a:p>
            <a:pPr marL="0">
              <a:lnSpc>
                <a:spcPct val="100000"/>
              </a:lnSpc>
            </a:pPr>
            <a:r>
              <a:rPr lang="en-US" sz="900" spc="10" dirty="0">
                <a:solidFill>
                  <a:srgbClr val="3E3E3E"/>
                </a:solidFill>
                <a:latin typeface="Segoe UI Light"/>
                <a:cs typeface="Segoe UI Light"/>
              </a:rPr>
              <a:t>Agro Chemicals</a:t>
            </a:r>
            <a:endParaRPr sz="900" dirty="0">
              <a:latin typeface="Segoe UI Light"/>
              <a:cs typeface="Segoe UI Light"/>
            </a:endParaRPr>
          </a:p>
        </p:txBody>
      </p:sp>
      <p:pic>
        <p:nvPicPr>
          <p:cNvPr id="61"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212" y="2657856"/>
            <a:ext cx="1624584" cy="1624584"/>
          </a:xfrm>
          <a:prstGeom prst="rect">
            <a:avLst/>
          </a:prstGeom>
          <a:ln>
            <a:noFill/>
          </a:ln>
          <a:effectLst>
            <a:outerShdw blurRad="292100" dist="139700" dir="2700000" algn="tl" rotWithShape="0">
              <a:srgbClr val="333333">
                <a:alpha val="65000"/>
              </a:srgbClr>
            </a:outerShdw>
          </a:effectLst>
        </p:spPr>
      </p:pic>
      <p:sp>
        <p:nvSpPr>
          <p:cNvPr id="62" name="object 89"/>
          <p:cNvSpPr/>
          <p:nvPr/>
        </p:nvSpPr>
        <p:spPr>
          <a:xfrm>
            <a:off x="169164" y="1118617"/>
            <a:ext cx="1626870" cy="3167633"/>
          </a:xfrm>
          <a:custGeom>
            <a:avLst/>
            <a:gdLst/>
            <a:ahLst/>
            <a:cxnLst/>
            <a:rect l="l" t="t" r="r" b="b"/>
            <a:pathLst>
              <a:path w="1626870" h="3167633">
                <a:moveTo>
                  <a:pt x="3048" y="3164586"/>
                </a:moveTo>
                <a:lnTo>
                  <a:pt x="3048" y="3048"/>
                </a:lnTo>
                <a:lnTo>
                  <a:pt x="1623822" y="3048"/>
                </a:lnTo>
                <a:lnTo>
                  <a:pt x="1623822" y="3164586"/>
                </a:lnTo>
                <a:lnTo>
                  <a:pt x="3048" y="3164586"/>
                </a:lnTo>
                <a:close/>
              </a:path>
            </a:pathLst>
          </a:custGeom>
          <a:ln w="6096">
            <a:solidFill>
              <a:srgbClr val="3E3E3E"/>
            </a:solidFill>
          </a:ln>
          <a:effectLst>
            <a:outerShdw blurRad="63500" sx="102000" sy="102000" algn="ctr" rotWithShape="0">
              <a:prstClr val="black">
                <a:alpha val="40000"/>
              </a:prstClr>
            </a:outerShdw>
          </a:effectLst>
        </p:spPr>
        <p:txBody>
          <a:bodyPr wrap="square" lIns="0" tIns="0" rIns="0" bIns="0" rtlCol="0">
            <a:noAutofit/>
          </a:bodyPr>
          <a:lstStyle/>
          <a:p>
            <a:endParaRPr dirty="0"/>
          </a:p>
        </p:txBody>
      </p:sp>
      <p:pic>
        <p:nvPicPr>
          <p:cNvPr id="6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4435" y="1122426"/>
            <a:ext cx="1616202" cy="1616964"/>
          </a:xfrm>
          <a:prstGeom prst="rect">
            <a:avLst/>
          </a:prstGeom>
          <a:ln>
            <a:noFill/>
          </a:ln>
          <a:effectLst>
            <a:outerShdw blurRad="292100" dist="139700" dir="2700000" algn="tl" rotWithShape="0">
              <a:srgbClr val="333333">
                <a:alpha val="65000"/>
              </a:srgbClr>
            </a:outerShdw>
          </a:effectLst>
        </p:spPr>
      </p:pic>
      <p:sp>
        <p:nvSpPr>
          <p:cNvPr id="64" name="text 1"/>
          <p:cNvSpPr txBox="1"/>
          <p:nvPr/>
        </p:nvSpPr>
        <p:spPr>
          <a:xfrm>
            <a:off x="2092961" y="3223628"/>
            <a:ext cx="1049967" cy="553998"/>
          </a:xfrm>
          <a:prstGeom prst="rect">
            <a:avLst/>
          </a:prstGeom>
        </p:spPr>
        <p:txBody>
          <a:bodyPr vert="horz" wrap="none" lIns="0" tIns="0" rIns="0" bIns="0" rtlCol="0">
            <a:spAutoFit/>
          </a:bodyPr>
          <a:lstStyle/>
          <a:p>
            <a:pPr marL="0">
              <a:lnSpc>
                <a:spcPct val="100000"/>
              </a:lnSpc>
            </a:pPr>
            <a:r>
              <a:rPr sz="900" spc="10" dirty="0">
                <a:solidFill>
                  <a:srgbClr val="3E3E3E"/>
                </a:solidFill>
                <a:latin typeface="Segoe UI Light"/>
                <a:cs typeface="Segoe UI Light"/>
              </a:rPr>
              <a:t>Intermediates for</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Agrochemicals, Dyes,</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Fine and Specialty</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chemicals.</a:t>
            </a:r>
            <a:endParaRPr sz="900" dirty="0">
              <a:latin typeface="Segoe UI Light"/>
              <a:cs typeface="Segoe UI Light"/>
            </a:endParaRPr>
          </a:p>
        </p:txBody>
      </p:sp>
      <p:sp>
        <p:nvSpPr>
          <p:cNvPr id="65" name="text 1"/>
          <p:cNvSpPr txBox="1"/>
          <p:nvPr/>
        </p:nvSpPr>
        <p:spPr>
          <a:xfrm>
            <a:off x="2076958" y="2898591"/>
            <a:ext cx="417102" cy="215444"/>
          </a:xfrm>
          <a:prstGeom prst="rect">
            <a:avLst/>
          </a:prstGeom>
        </p:spPr>
        <p:txBody>
          <a:bodyPr vert="horz" wrap="none" lIns="0" tIns="0" rIns="0" bIns="0" rtlCol="0">
            <a:spAutoFit/>
          </a:bodyPr>
          <a:lstStyle/>
          <a:p>
            <a:pPr marL="0">
              <a:lnSpc>
                <a:spcPct val="100000"/>
              </a:lnSpc>
            </a:pPr>
            <a:r>
              <a:rPr sz="1400" spc="10" dirty="0">
                <a:solidFill>
                  <a:srgbClr val="3E3E3E"/>
                </a:solidFill>
                <a:latin typeface="Segoe UI Semibold"/>
                <a:cs typeface="Segoe UI Semibold"/>
              </a:rPr>
              <a:t>Roha</a:t>
            </a:r>
            <a:endParaRPr sz="1400" dirty="0">
              <a:latin typeface="Segoe UI Semibold"/>
              <a:cs typeface="Segoe UI Semibold"/>
            </a:endParaRPr>
          </a:p>
        </p:txBody>
      </p:sp>
      <p:sp>
        <p:nvSpPr>
          <p:cNvPr id="66" name="object 90"/>
          <p:cNvSpPr/>
          <p:nvPr/>
        </p:nvSpPr>
        <p:spPr>
          <a:xfrm>
            <a:off x="1953006" y="1118617"/>
            <a:ext cx="1627632" cy="3166871"/>
          </a:xfrm>
          <a:custGeom>
            <a:avLst/>
            <a:gdLst/>
            <a:ahLst/>
            <a:cxnLst/>
            <a:rect l="l" t="t" r="r" b="b"/>
            <a:pathLst>
              <a:path w="1627632" h="3166871">
                <a:moveTo>
                  <a:pt x="3048" y="3163824"/>
                </a:moveTo>
                <a:lnTo>
                  <a:pt x="3048" y="3048"/>
                </a:lnTo>
                <a:lnTo>
                  <a:pt x="1624584" y="3048"/>
                </a:lnTo>
                <a:lnTo>
                  <a:pt x="1624584" y="3163824"/>
                </a:lnTo>
                <a:lnTo>
                  <a:pt x="3048" y="3163824"/>
                </a:lnTo>
                <a:close/>
              </a:path>
            </a:pathLst>
          </a:custGeom>
          <a:ln w="6096">
            <a:solidFill>
              <a:srgbClr val="3E3E3E"/>
            </a:solidFill>
          </a:ln>
        </p:spPr>
        <p:txBody>
          <a:bodyPr wrap="square" lIns="0" tIns="0" rIns="0" bIns="0" rtlCol="0">
            <a:noAutofit/>
          </a:bodyPr>
          <a:lstStyle/>
          <a:p>
            <a:endParaRPr dirty="0"/>
          </a:p>
        </p:txBody>
      </p:sp>
      <p:pic>
        <p:nvPicPr>
          <p:cNvPr id="67"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6850" y="2657856"/>
            <a:ext cx="1626107" cy="1625346"/>
          </a:xfrm>
          <a:prstGeom prst="rect">
            <a:avLst/>
          </a:prstGeom>
          <a:ln>
            <a:noFill/>
          </a:ln>
          <a:effectLst>
            <a:outerShdw blurRad="292100" dist="139700" dir="2700000" algn="tl" rotWithShape="0">
              <a:srgbClr val="333333">
                <a:alpha val="65000"/>
              </a:srgbClr>
            </a:outerShdw>
          </a:effectLst>
        </p:spPr>
      </p:pic>
      <p:sp>
        <p:nvSpPr>
          <p:cNvPr id="68" name="text 1"/>
          <p:cNvSpPr txBox="1"/>
          <p:nvPr/>
        </p:nvSpPr>
        <p:spPr>
          <a:xfrm>
            <a:off x="3897884" y="1232860"/>
            <a:ext cx="476028" cy="215444"/>
          </a:xfrm>
          <a:prstGeom prst="rect">
            <a:avLst/>
          </a:prstGeom>
        </p:spPr>
        <p:txBody>
          <a:bodyPr vert="horz" wrap="none" lIns="0" tIns="0" rIns="0" bIns="0" rtlCol="0">
            <a:spAutoFit/>
          </a:bodyPr>
          <a:lstStyle/>
          <a:p>
            <a:pPr marL="0">
              <a:lnSpc>
                <a:spcPct val="100000"/>
              </a:lnSpc>
            </a:pPr>
            <a:r>
              <a:rPr sz="1400" spc="10" dirty="0">
                <a:solidFill>
                  <a:srgbClr val="3E3E3E"/>
                </a:solidFill>
                <a:latin typeface="Segoe UI Semibold"/>
                <a:cs typeface="Segoe UI Semibold"/>
              </a:rPr>
              <a:t>Taloja</a:t>
            </a:r>
            <a:endParaRPr sz="1400" dirty="0">
              <a:latin typeface="Segoe UI Semibold"/>
              <a:cs typeface="Segoe UI Semibold"/>
            </a:endParaRPr>
          </a:p>
        </p:txBody>
      </p:sp>
      <p:sp>
        <p:nvSpPr>
          <p:cNvPr id="69" name="text 1"/>
          <p:cNvSpPr txBox="1"/>
          <p:nvPr/>
        </p:nvSpPr>
        <p:spPr>
          <a:xfrm>
            <a:off x="3921000" y="1528178"/>
            <a:ext cx="963725" cy="415498"/>
          </a:xfrm>
          <a:prstGeom prst="rect">
            <a:avLst/>
          </a:prstGeom>
        </p:spPr>
        <p:txBody>
          <a:bodyPr vert="horz" wrap="none" lIns="0" tIns="0" rIns="0" bIns="0" rtlCol="0">
            <a:spAutoFit/>
          </a:bodyPr>
          <a:lstStyle/>
          <a:p>
            <a:pPr marL="0">
              <a:lnSpc>
                <a:spcPct val="100000"/>
              </a:lnSpc>
            </a:pPr>
            <a:r>
              <a:rPr sz="900" spc="10" dirty="0">
                <a:solidFill>
                  <a:srgbClr val="3E3E3E"/>
                </a:solidFill>
                <a:latin typeface="Segoe UI Light"/>
                <a:cs typeface="Segoe UI Light"/>
              </a:rPr>
              <a:t>Synthetic Organic</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chemicals, Fine and</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Specialty chemicals</a:t>
            </a:r>
            <a:endParaRPr sz="900" dirty="0">
              <a:latin typeface="Segoe UI Light"/>
              <a:cs typeface="Segoe UI Light"/>
            </a:endParaRPr>
          </a:p>
        </p:txBody>
      </p:sp>
      <p:sp>
        <p:nvSpPr>
          <p:cNvPr id="70" name="object 91"/>
          <p:cNvSpPr/>
          <p:nvPr/>
        </p:nvSpPr>
        <p:spPr>
          <a:xfrm>
            <a:off x="3733802" y="1118617"/>
            <a:ext cx="1627631" cy="3167633"/>
          </a:xfrm>
          <a:custGeom>
            <a:avLst/>
            <a:gdLst/>
            <a:ahLst/>
            <a:cxnLst/>
            <a:rect l="l" t="t" r="r" b="b"/>
            <a:pathLst>
              <a:path w="1627631" h="3167633">
                <a:moveTo>
                  <a:pt x="3048" y="3164586"/>
                </a:moveTo>
                <a:lnTo>
                  <a:pt x="3048" y="3048"/>
                </a:lnTo>
                <a:lnTo>
                  <a:pt x="1624584" y="3048"/>
                </a:lnTo>
                <a:lnTo>
                  <a:pt x="1624584" y="3164586"/>
                </a:lnTo>
                <a:lnTo>
                  <a:pt x="3048" y="3164586"/>
                </a:lnTo>
                <a:close/>
              </a:path>
            </a:pathLst>
          </a:custGeom>
          <a:ln w="6096">
            <a:solidFill>
              <a:srgbClr val="3E3E3E"/>
            </a:solidFill>
          </a:ln>
          <a:effectLst>
            <a:outerShdw blurRad="63500" sx="102000" sy="102000" algn="ctr" rotWithShape="0">
              <a:prstClr val="black">
                <a:alpha val="40000"/>
              </a:prstClr>
            </a:outerShdw>
          </a:effectLst>
        </p:spPr>
        <p:txBody>
          <a:bodyPr wrap="square" lIns="0" tIns="0" rIns="0" bIns="0" rtlCol="0">
            <a:noAutofit/>
          </a:bodyPr>
          <a:lstStyle/>
          <a:p>
            <a:endParaRPr dirty="0"/>
          </a:p>
        </p:txBody>
      </p:sp>
      <p:pic>
        <p:nvPicPr>
          <p:cNvPr id="71"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4500" y="1126998"/>
            <a:ext cx="1620012" cy="1620012"/>
          </a:xfrm>
          <a:prstGeom prst="rect">
            <a:avLst/>
          </a:prstGeom>
          <a:ln>
            <a:noFill/>
          </a:ln>
          <a:effectLst>
            <a:outerShdw blurRad="292100" dist="139700" dir="2700000" algn="tl" rotWithShape="0">
              <a:srgbClr val="333333">
                <a:alpha val="65000"/>
              </a:srgbClr>
            </a:outerShdw>
          </a:effectLst>
        </p:spPr>
      </p:pic>
      <p:sp>
        <p:nvSpPr>
          <p:cNvPr id="72" name="text 1"/>
          <p:cNvSpPr txBox="1"/>
          <p:nvPr/>
        </p:nvSpPr>
        <p:spPr>
          <a:xfrm>
            <a:off x="5659121" y="3228454"/>
            <a:ext cx="895438" cy="138499"/>
          </a:xfrm>
          <a:prstGeom prst="rect">
            <a:avLst/>
          </a:prstGeom>
        </p:spPr>
        <p:txBody>
          <a:bodyPr vert="horz" wrap="none" lIns="0" tIns="0" rIns="0" bIns="0" rtlCol="0">
            <a:spAutoFit/>
          </a:bodyPr>
          <a:lstStyle/>
          <a:p>
            <a:pPr marL="0">
              <a:lnSpc>
                <a:spcPct val="100000"/>
              </a:lnSpc>
            </a:pPr>
            <a:r>
              <a:rPr sz="900" spc="10" dirty="0">
                <a:solidFill>
                  <a:srgbClr val="3E3E3E"/>
                </a:solidFill>
                <a:latin typeface="Segoe UI Light"/>
                <a:cs typeface="Segoe UI Light"/>
              </a:rPr>
              <a:t>D</a:t>
            </a:r>
            <a:r>
              <a:rPr lang="en-US" sz="900" spc="10" dirty="0">
                <a:solidFill>
                  <a:srgbClr val="3E3E3E"/>
                </a:solidFill>
                <a:latin typeface="Segoe UI Light"/>
                <a:cs typeface="Segoe UI Light"/>
              </a:rPr>
              <a:t>ye Intermediates</a:t>
            </a:r>
            <a:endParaRPr sz="900" dirty="0">
              <a:latin typeface="Segoe UI Light"/>
              <a:cs typeface="Segoe UI Light"/>
            </a:endParaRPr>
          </a:p>
        </p:txBody>
      </p:sp>
      <p:sp>
        <p:nvSpPr>
          <p:cNvPr id="73" name="text 1"/>
          <p:cNvSpPr txBox="1"/>
          <p:nvPr/>
        </p:nvSpPr>
        <p:spPr>
          <a:xfrm>
            <a:off x="5644135" y="2903671"/>
            <a:ext cx="900952" cy="215444"/>
          </a:xfrm>
          <a:prstGeom prst="rect">
            <a:avLst/>
          </a:prstGeom>
        </p:spPr>
        <p:txBody>
          <a:bodyPr vert="horz" wrap="none" lIns="0" tIns="0" rIns="0" bIns="0" rtlCol="0">
            <a:spAutoFit/>
          </a:bodyPr>
          <a:lstStyle/>
          <a:p>
            <a:pPr marL="0">
              <a:lnSpc>
                <a:spcPct val="100000"/>
              </a:lnSpc>
            </a:pPr>
            <a:r>
              <a:rPr sz="1400" spc="10" dirty="0">
                <a:solidFill>
                  <a:srgbClr val="3E3E3E"/>
                </a:solidFill>
                <a:latin typeface="Segoe UI Semibold"/>
                <a:cs typeface="Segoe UI Semibold"/>
              </a:rPr>
              <a:t>Hyderabad</a:t>
            </a:r>
            <a:endParaRPr sz="1400" dirty="0">
              <a:latin typeface="Segoe UI Semibold"/>
              <a:cs typeface="Segoe UI Semibold"/>
            </a:endParaRPr>
          </a:p>
        </p:txBody>
      </p:sp>
      <p:sp>
        <p:nvSpPr>
          <p:cNvPr id="74" name="object 92"/>
          <p:cNvSpPr/>
          <p:nvPr/>
        </p:nvSpPr>
        <p:spPr>
          <a:xfrm>
            <a:off x="5519928" y="1123950"/>
            <a:ext cx="1627632" cy="3161538"/>
          </a:xfrm>
          <a:custGeom>
            <a:avLst/>
            <a:gdLst/>
            <a:ahLst/>
            <a:cxnLst/>
            <a:rect l="l" t="t" r="r" b="b"/>
            <a:pathLst>
              <a:path w="1627632" h="3161538">
                <a:moveTo>
                  <a:pt x="3048" y="3158490"/>
                </a:moveTo>
                <a:lnTo>
                  <a:pt x="3048" y="3048"/>
                </a:lnTo>
                <a:lnTo>
                  <a:pt x="1624584" y="3048"/>
                </a:lnTo>
                <a:lnTo>
                  <a:pt x="1624584" y="3158490"/>
                </a:lnTo>
                <a:lnTo>
                  <a:pt x="3048" y="3158490"/>
                </a:lnTo>
                <a:close/>
              </a:path>
            </a:pathLst>
          </a:custGeom>
          <a:ln w="6096">
            <a:solidFill>
              <a:srgbClr val="3E3E3E"/>
            </a:solidFill>
          </a:ln>
        </p:spPr>
        <p:txBody>
          <a:bodyPr wrap="square" lIns="0" tIns="0" rIns="0" bIns="0" rtlCol="0">
            <a:noAutofit/>
          </a:bodyPr>
          <a:lstStyle/>
          <a:p>
            <a:endParaRPr dirty="0"/>
          </a:p>
        </p:txBody>
      </p:sp>
      <p:sp>
        <p:nvSpPr>
          <p:cNvPr id="75" name="text 1"/>
          <p:cNvSpPr txBox="1"/>
          <p:nvPr/>
        </p:nvSpPr>
        <p:spPr>
          <a:xfrm>
            <a:off x="7432804" y="1234384"/>
            <a:ext cx="474489" cy="215444"/>
          </a:xfrm>
          <a:prstGeom prst="rect">
            <a:avLst/>
          </a:prstGeom>
        </p:spPr>
        <p:txBody>
          <a:bodyPr vert="horz" wrap="none" lIns="0" tIns="0" rIns="0" bIns="0" rtlCol="0">
            <a:spAutoFit/>
          </a:bodyPr>
          <a:lstStyle/>
          <a:p>
            <a:pPr marL="0">
              <a:lnSpc>
                <a:spcPct val="100000"/>
              </a:lnSpc>
            </a:pPr>
            <a:r>
              <a:rPr sz="1400" spc="10" dirty="0">
                <a:solidFill>
                  <a:srgbClr val="3E3E3E"/>
                </a:solidFill>
                <a:latin typeface="Segoe UI Semibold"/>
                <a:cs typeface="Segoe UI Semibold"/>
              </a:rPr>
              <a:t>Dahej</a:t>
            </a:r>
            <a:endParaRPr sz="1400" dirty="0">
              <a:latin typeface="Segoe UI Semibold"/>
              <a:cs typeface="Segoe UI Semibold"/>
            </a:endParaRPr>
          </a:p>
        </p:txBody>
      </p:sp>
      <p:sp>
        <p:nvSpPr>
          <p:cNvPr id="76" name="text 1"/>
          <p:cNvSpPr txBox="1"/>
          <p:nvPr/>
        </p:nvSpPr>
        <p:spPr>
          <a:xfrm>
            <a:off x="7451853" y="1526654"/>
            <a:ext cx="1490980" cy="553998"/>
          </a:xfrm>
          <a:prstGeom prst="rect">
            <a:avLst/>
          </a:prstGeom>
        </p:spPr>
        <p:txBody>
          <a:bodyPr vert="horz" wrap="square" lIns="0" tIns="0" rIns="0" bIns="0" rtlCol="0">
            <a:spAutoFit/>
          </a:bodyPr>
          <a:lstStyle/>
          <a:p>
            <a:pPr marL="0">
              <a:lnSpc>
                <a:spcPct val="100000"/>
              </a:lnSpc>
            </a:pPr>
            <a:r>
              <a:rPr sz="900" spc="10" dirty="0">
                <a:solidFill>
                  <a:srgbClr val="3E3E3E"/>
                </a:solidFill>
                <a:latin typeface="Segoe UI Light"/>
                <a:cs typeface="Segoe UI Light"/>
              </a:rPr>
              <a:t>Basic chemicals, Fine and</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Specialty chemicals</a:t>
            </a:r>
            <a:r>
              <a:rPr lang="en-US" sz="900" spc="10" dirty="0">
                <a:solidFill>
                  <a:srgbClr val="3E3E3E"/>
                </a:solidFill>
                <a:latin typeface="Segoe UI Light"/>
                <a:cs typeface="Segoe UI Light"/>
              </a:rPr>
              <a:t>,</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Performance products</a:t>
            </a:r>
            <a:r>
              <a:rPr lang="en-US" sz="900" spc="10" dirty="0">
                <a:solidFill>
                  <a:srgbClr val="3E3E3E"/>
                </a:solidFill>
                <a:latin typeface="Segoe UI Light"/>
                <a:cs typeface="Segoe UI Light"/>
              </a:rPr>
              <a:t>,</a:t>
            </a:r>
          </a:p>
          <a:p>
            <a:pPr marL="0">
              <a:lnSpc>
                <a:spcPct val="100000"/>
              </a:lnSpc>
            </a:pPr>
            <a:r>
              <a:rPr lang="en-US" sz="900" spc="10" dirty="0">
                <a:solidFill>
                  <a:srgbClr val="3E3E3E"/>
                </a:solidFill>
                <a:latin typeface="Segoe UI Light"/>
                <a:cs typeface="Segoe UI Light"/>
              </a:rPr>
              <a:t>Phenol and Acetone</a:t>
            </a:r>
            <a:endParaRPr sz="900" dirty="0">
              <a:latin typeface="Segoe UI Light"/>
              <a:cs typeface="Segoe UI Light"/>
            </a:endParaRPr>
          </a:p>
        </p:txBody>
      </p:sp>
      <p:sp>
        <p:nvSpPr>
          <p:cNvPr id="77" name="text 1"/>
          <p:cNvSpPr txBox="1"/>
          <p:nvPr/>
        </p:nvSpPr>
        <p:spPr>
          <a:xfrm>
            <a:off x="7451853" y="2093952"/>
            <a:ext cx="1056058" cy="276999"/>
          </a:xfrm>
          <a:prstGeom prst="rect">
            <a:avLst/>
          </a:prstGeom>
        </p:spPr>
        <p:txBody>
          <a:bodyPr vert="horz" wrap="none" lIns="0" tIns="0" rIns="0" bIns="0" rtlCol="0">
            <a:spAutoFit/>
          </a:bodyPr>
          <a:lstStyle/>
          <a:p>
            <a:pPr marL="0">
              <a:lnSpc>
                <a:spcPct val="100000"/>
              </a:lnSpc>
            </a:pPr>
            <a:r>
              <a:rPr sz="900" spc="10" dirty="0">
                <a:solidFill>
                  <a:srgbClr val="3E3E3E"/>
                </a:solidFill>
                <a:latin typeface="Segoe UI Light"/>
                <a:cs typeface="Segoe UI Light"/>
              </a:rPr>
              <a:t>Fully automatic batch</a:t>
            </a:r>
            <a:endParaRPr sz="900" dirty="0">
              <a:latin typeface="Segoe UI Light"/>
              <a:cs typeface="Segoe UI Light"/>
            </a:endParaRPr>
          </a:p>
          <a:p>
            <a:pPr marL="0">
              <a:lnSpc>
                <a:spcPct val="100000"/>
              </a:lnSpc>
            </a:pPr>
            <a:r>
              <a:rPr sz="900" spc="10" dirty="0">
                <a:solidFill>
                  <a:srgbClr val="3E3E3E"/>
                </a:solidFill>
                <a:latin typeface="Segoe UI Light"/>
                <a:cs typeface="Segoe UI Light"/>
              </a:rPr>
              <a:t>process</a:t>
            </a:r>
            <a:endParaRPr sz="900" dirty="0">
              <a:latin typeface="Segoe UI Light"/>
              <a:cs typeface="Segoe UI Light"/>
            </a:endParaRPr>
          </a:p>
        </p:txBody>
      </p:sp>
      <p:sp>
        <p:nvSpPr>
          <p:cNvPr id="78" name="object 93"/>
          <p:cNvSpPr/>
          <p:nvPr/>
        </p:nvSpPr>
        <p:spPr>
          <a:xfrm>
            <a:off x="7315962" y="1118617"/>
            <a:ext cx="1627632" cy="3167633"/>
          </a:xfrm>
          <a:custGeom>
            <a:avLst/>
            <a:gdLst/>
            <a:ahLst/>
            <a:cxnLst/>
            <a:rect l="l" t="t" r="r" b="b"/>
            <a:pathLst>
              <a:path w="1627632" h="3167633">
                <a:moveTo>
                  <a:pt x="3048" y="3164586"/>
                </a:moveTo>
                <a:lnTo>
                  <a:pt x="3048" y="3048"/>
                </a:lnTo>
                <a:lnTo>
                  <a:pt x="1624584" y="3048"/>
                </a:lnTo>
                <a:lnTo>
                  <a:pt x="1624584" y="3164586"/>
                </a:lnTo>
                <a:lnTo>
                  <a:pt x="3048" y="3164586"/>
                </a:lnTo>
                <a:close/>
              </a:path>
            </a:pathLst>
          </a:custGeom>
          <a:ln w="6096">
            <a:solidFill>
              <a:srgbClr val="3E3E3E"/>
            </a:solidFill>
          </a:ln>
          <a:effectLst>
            <a:outerShdw blurRad="50800" dist="38100" dir="16200000" rotWithShape="0">
              <a:prstClr val="black">
                <a:alpha val="40000"/>
              </a:prstClr>
            </a:outerShdw>
          </a:effectLst>
        </p:spPr>
        <p:txBody>
          <a:bodyPr wrap="square" lIns="0" tIns="0" rIns="0" bIns="0" rtlCol="0">
            <a:noAutofit/>
          </a:bodyPr>
          <a:lstStyle/>
          <a:p>
            <a:endParaRPr dirty="0"/>
          </a:p>
        </p:txBody>
      </p:sp>
    </p:spTree>
    <p:extLst>
      <p:ext uri="{BB962C8B-B14F-4D97-AF65-F5344CB8AC3E}">
        <p14:creationId xmlns:p14="http://schemas.microsoft.com/office/powerpoint/2010/main" val="1982662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136" y="0"/>
            <a:ext cx="6559296" cy="5161788"/>
          </a:xfrm>
          <a:prstGeom prst="rect">
            <a:avLst/>
          </a:prstGeom>
          <a:ln>
            <a:noFill/>
          </a:ln>
          <a:effectLst>
            <a:outerShdw blurRad="292100" dist="139700" dir="2700000" algn="tl" rotWithShape="0">
              <a:srgbClr val="333333">
                <a:alpha val="65000"/>
              </a:srgbClr>
            </a:outerShdw>
          </a:effectLst>
        </p:spPr>
      </p:pic>
      <p:sp>
        <p:nvSpPr>
          <p:cNvPr id="2" name="text 1"/>
          <p:cNvSpPr txBox="1"/>
          <p:nvPr/>
        </p:nvSpPr>
        <p:spPr>
          <a:xfrm>
            <a:off x="429336" y="2275642"/>
            <a:ext cx="2085264" cy="677108"/>
          </a:xfrm>
          <a:prstGeom prst="rect">
            <a:avLst/>
          </a:prstGeom>
        </p:spPr>
        <p:txBody>
          <a:bodyPr vert="horz" wrap="square" lIns="0" tIns="0" rIns="0" bIns="0" rtlCol="0">
            <a:spAutoFit/>
          </a:bodyPr>
          <a:lstStyle/>
          <a:p>
            <a:pPr marL="0">
              <a:lnSpc>
                <a:spcPct val="100000"/>
              </a:lnSpc>
            </a:pPr>
            <a:r>
              <a:rPr sz="2200" spc="10" dirty="0">
                <a:solidFill>
                  <a:srgbClr val="0070C0"/>
                </a:solidFill>
                <a:latin typeface="Segoe UI Semibold"/>
                <a:cs typeface="Segoe UI Semibold"/>
              </a:rPr>
              <a:t>ECO-CONSCIOUS</a:t>
            </a:r>
            <a:endParaRPr sz="2200" dirty="0">
              <a:solidFill>
                <a:srgbClr val="0070C0"/>
              </a:solidFill>
              <a:latin typeface="Segoe UI Semibold"/>
              <a:cs typeface="Segoe UI Semibold"/>
            </a:endParaRPr>
          </a:p>
        </p:txBody>
      </p:sp>
      <p:pic>
        <p:nvPicPr>
          <p:cNvPr id="14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954" y="262890"/>
            <a:ext cx="1892046" cy="838200"/>
          </a:xfrm>
          <a:prstGeom prst="rect">
            <a:avLst/>
          </a:prstGeom>
          <a:effectLst>
            <a:outerShdw blurRad="63500" sx="102000" sy="102000" algn="ctr" rotWithShape="0">
              <a:prstClr val="black">
                <a:alpha val="40000"/>
              </a:prstClr>
            </a:outerShdw>
          </a:effectLst>
        </p:spPr>
      </p:pic>
      <p:sp>
        <p:nvSpPr>
          <p:cNvPr id="3" name="text 1"/>
          <p:cNvSpPr txBox="1"/>
          <p:nvPr/>
        </p:nvSpPr>
        <p:spPr>
          <a:xfrm>
            <a:off x="7549897" y="380212"/>
            <a:ext cx="1456168" cy="553998"/>
          </a:xfrm>
          <a:prstGeom prst="rect">
            <a:avLst/>
          </a:prstGeom>
        </p:spPr>
        <p:txBody>
          <a:bodyPr vert="horz" wrap="none" lIns="0" tIns="0" rIns="0" bIns="0" rtlCol="0">
            <a:spAutoFit/>
          </a:bodyPr>
          <a:lstStyle/>
          <a:p>
            <a:pPr marL="343661">
              <a:lnSpc>
                <a:spcPct val="100000"/>
              </a:lnSpc>
            </a:pPr>
            <a:r>
              <a:rPr sz="1800" spc="10" dirty="0">
                <a:solidFill>
                  <a:srgbClr val="FFFFFF"/>
                </a:solidFill>
                <a:latin typeface="Segoe UI Light"/>
                <a:cs typeface="Segoe UI Light"/>
              </a:rPr>
              <a:t>Green Belt</a:t>
            </a:r>
            <a:endParaRPr sz="1800" dirty="0">
              <a:latin typeface="Segoe UI Light"/>
              <a:cs typeface="Segoe UI Light"/>
            </a:endParaRPr>
          </a:p>
          <a:p>
            <a:r>
              <a:rPr lang="en-US" spc="10" dirty="0">
                <a:solidFill>
                  <a:srgbClr val="FFFFFF"/>
                </a:solidFill>
                <a:latin typeface="Segoe UI Semibold"/>
                <a:cs typeface="Segoe UI Semibold"/>
              </a:rPr>
              <a:t>110702</a:t>
            </a:r>
            <a:r>
              <a:rPr sz="1800" spc="10" dirty="0">
                <a:solidFill>
                  <a:srgbClr val="FFFFFF"/>
                </a:solidFill>
                <a:latin typeface="Segoe UI Semibold"/>
                <a:cs typeface="Segoe UI Semibold"/>
              </a:rPr>
              <a:t> Sq. Mt</a:t>
            </a:r>
            <a:endParaRPr sz="1800" dirty="0">
              <a:latin typeface="Segoe UI Semibold"/>
              <a:cs typeface="Segoe UI Semibold"/>
            </a:endParaRPr>
          </a:p>
        </p:txBody>
      </p:sp>
      <p:sp>
        <p:nvSpPr>
          <p:cNvPr id="4" name="text 1"/>
          <p:cNvSpPr txBox="1"/>
          <p:nvPr/>
        </p:nvSpPr>
        <p:spPr>
          <a:xfrm>
            <a:off x="8923529" y="4923859"/>
            <a:ext cx="90730" cy="107722"/>
          </a:xfrm>
          <a:prstGeom prst="rect">
            <a:avLst/>
          </a:prstGeom>
        </p:spPr>
        <p:txBody>
          <a:bodyPr vert="horz" wrap="none" lIns="0" tIns="0" rIns="0" bIns="0" rtlCol="0">
            <a:spAutoFit/>
          </a:bodyPr>
          <a:lstStyle/>
          <a:p>
            <a:pPr marL="0">
              <a:lnSpc>
                <a:spcPct val="100000"/>
              </a:lnSpc>
            </a:pPr>
            <a:r>
              <a:rPr sz="700" spc="10" dirty="0">
                <a:solidFill>
                  <a:srgbClr val="FFFFFF"/>
                </a:solidFill>
                <a:latin typeface="Segoe UI Semibold"/>
                <a:cs typeface="Segoe UI Semibold"/>
              </a:rPr>
              <a:t>1</a:t>
            </a:r>
            <a:r>
              <a:rPr lang="en-US" sz="700" spc="10" dirty="0">
                <a:solidFill>
                  <a:srgbClr val="FFFFFF"/>
                </a:solidFill>
                <a:latin typeface="Segoe UI Semibold"/>
                <a:cs typeface="Segoe UI Semibold"/>
              </a:rPr>
              <a:t>4</a:t>
            </a:r>
            <a:endParaRPr sz="700" dirty="0">
              <a:latin typeface="Segoe UI Semibold"/>
              <a:cs typeface="Segoe UI Semibold"/>
            </a:endParaRPr>
          </a:p>
        </p:txBody>
      </p:sp>
      <p:pic>
        <p:nvPicPr>
          <p:cNvPr id="9"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10" name="Isosceles Triangle 9"/>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9049"/>
            <a:ext cx="2773680" cy="5140450"/>
          </a:xfrm>
          <a:prstGeom prst="rect">
            <a:avLst/>
          </a:prstGeom>
          <a:effectLst>
            <a:innerShdw blurRad="114300">
              <a:prstClr val="black"/>
            </a:innerShdw>
          </a:effectLst>
        </p:spPr>
      </p:pic>
      <p:sp>
        <p:nvSpPr>
          <p:cNvPr id="97" name="object 97"/>
          <p:cNvSpPr/>
          <p:nvPr/>
        </p:nvSpPr>
        <p:spPr>
          <a:xfrm>
            <a:off x="2798064" y="2295906"/>
            <a:ext cx="2136267" cy="3047"/>
          </a:xfrm>
          <a:custGeom>
            <a:avLst/>
            <a:gdLst/>
            <a:ahLst/>
            <a:cxnLst/>
            <a:rect l="l" t="t" r="r" b="b"/>
            <a:pathLst>
              <a:path w="2136267" h="3047">
                <a:moveTo>
                  <a:pt x="1524" y="1524"/>
                </a:moveTo>
                <a:lnTo>
                  <a:pt x="2134743" y="1524"/>
                </a:lnTo>
              </a:path>
            </a:pathLst>
          </a:custGeom>
          <a:ln w="3048">
            <a:solidFill>
              <a:srgbClr val="0095DA"/>
            </a:solidFill>
          </a:ln>
        </p:spPr>
        <p:txBody>
          <a:bodyPr wrap="square" lIns="0" tIns="0" rIns="0" bIns="0" rtlCol="0">
            <a:noAutofit/>
          </a:bodyPr>
          <a:lstStyle/>
          <a:p>
            <a:endParaRPr/>
          </a:p>
        </p:txBody>
      </p:sp>
      <p:pic>
        <p:nvPicPr>
          <p:cNvPr id="15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15" name="text 1"/>
          <p:cNvSpPr txBox="1"/>
          <p:nvPr/>
        </p:nvSpPr>
        <p:spPr>
          <a:xfrm>
            <a:off x="5570220" y="1748187"/>
            <a:ext cx="627227" cy="185324"/>
          </a:xfrm>
          <a:prstGeom prst="rect">
            <a:avLst/>
          </a:prstGeom>
        </p:spPr>
        <p:txBody>
          <a:bodyPr vert="horz" wrap="none" lIns="0" tIns="0" rIns="0" bIns="0" rtlCol="0">
            <a:spAutoFit/>
          </a:bodyPr>
          <a:lstStyle/>
          <a:p>
            <a:pPr marL="0">
              <a:lnSpc>
                <a:spcPct val="100000"/>
              </a:lnSpc>
            </a:pPr>
            <a:r>
              <a:rPr sz="1009" spc="10" dirty="0">
                <a:solidFill>
                  <a:srgbClr val="3E3E3E"/>
                </a:solidFill>
                <a:latin typeface="Segoe UI Light"/>
                <a:cs typeface="Segoe UI Light"/>
              </a:rPr>
              <a:t>Colourants</a:t>
            </a:r>
            <a:endParaRPr sz="1000">
              <a:latin typeface="Segoe UI Light"/>
              <a:cs typeface="Segoe UI Light"/>
            </a:endParaRPr>
          </a:p>
        </p:txBody>
      </p:sp>
      <p:sp>
        <p:nvSpPr>
          <p:cNvPr id="16" name="text 1"/>
          <p:cNvSpPr txBox="1"/>
          <p:nvPr/>
        </p:nvSpPr>
        <p:spPr>
          <a:xfrm>
            <a:off x="6758178" y="1748187"/>
            <a:ext cx="851183" cy="185324"/>
          </a:xfrm>
          <a:prstGeom prst="rect">
            <a:avLst/>
          </a:prstGeom>
        </p:spPr>
        <p:txBody>
          <a:bodyPr vert="horz" wrap="none" lIns="0" tIns="0" rIns="0" bIns="0" rtlCol="0">
            <a:spAutoFit/>
          </a:bodyPr>
          <a:lstStyle/>
          <a:p>
            <a:pPr marL="0">
              <a:lnSpc>
                <a:spcPct val="100000"/>
              </a:lnSpc>
            </a:pPr>
            <a:r>
              <a:rPr sz="1009" spc="10" dirty="0">
                <a:solidFill>
                  <a:srgbClr val="3E3E3E"/>
                </a:solidFill>
                <a:latin typeface="Segoe UI Light"/>
                <a:cs typeface="Segoe UI Light"/>
              </a:rPr>
              <a:t>Petrochemicals</a:t>
            </a:r>
            <a:endParaRPr sz="1000">
              <a:latin typeface="Segoe UI Light"/>
              <a:cs typeface="Segoe UI Light"/>
            </a:endParaRPr>
          </a:p>
        </p:txBody>
      </p:sp>
      <p:sp>
        <p:nvSpPr>
          <p:cNvPr id="17" name="text 1"/>
          <p:cNvSpPr txBox="1"/>
          <p:nvPr/>
        </p:nvSpPr>
        <p:spPr>
          <a:xfrm>
            <a:off x="8173974" y="1748187"/>
            <a:ext cx="439535" cy="185324"/>
          </a:xfrm>
          <a:prstGeom prst="rect">
            <a:avLst/>
          </a:prstGeom>
        </p:spPr>
        <p:txBody>
          <a:bodyPr vert="horz" wrap="none" lIns="0" tIns="0" rIns="0" bIns="0" rtlCol="0">
            <a:spAutoFit/>
          </a:bodyPr>
          <a:lstStyle/>
          <a:p>
            <a:pPr marL="0">
              <a:lnSpc>
                <a:spcPct val="100000"/>
              </a:lnSpc>
            </a:pPr>
            <a:r>
              <a:rPr sz="1070" spc="10" dirty="0">
                <a:solidFill>
                  <a:srgbClr val="3E3E3E"/>
                </a:solidFill>
                <a:latin typeface="Segoe UI Light"/>
                <a:cs typeface="Segoe UI Light"/>
              </a:rPr>
              <a:t>Rubber</a:t>
            </a:r>
            <a:endParaRPr sz="1000">
              <a:latin typeface="Segoe UI Light"/>
              <a:cs typeface="Segoe UI Light"/>
            </a:endParaRPr>
          </a:p>
        </p:txBody>
      </p:sp>
      <p:pic>
        <p:nvPicPr>
          <p:cNvPr id="15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480" y="711708"/>
            <a:ext cx="1051560" cy="1021080"/>
          </a:xfrm>
          <a:prstGeom prst="rect">
            <a:avLst/>
          </a:prstGeom>
        </p:spPr>
      </p:pic>
      <p:pic>
        <p:nvPicPr>
          <p:cNvPr id="15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684" y="727710"/>
            <a:ext cx="1145285" cy="1005078"/>
          </a:xfrm>
          <a:prstGeom prst="rect">
            <a:avLst/>
          </a:prstGeom>
        </p:spPr>
      </p:pic>
      <p:pic>
        <p:nvPicPr>
          <p:cNvPr id="15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8026" y="680466"/>
            <a:ext cx="1098804" cy="1052322"/>
          </a:xfrm>
          <a:prstGeom prst="rect">
            <a:avLst/>
          </a:prstGeom>
        </p:spPr>
      </p:pic>
      <p:sp>
        <p:nvSpPr>
          <p:cNvPr id="35" name="text 1"/>
          <p:cNvSpPr txBox="1"/>
          <p:nvPr/>
        </p:nvSpPr>
        <p:spPr>
          <a:xfrm>
            <a:off x="5629404" y="2800350"/>
            <a:ext cx="2696251" cy="475387"/>
          </a:xfrm>
          <a:prstGeom prst="rect">
            <a:avLst/>
          </a:prstGeom>
        </p:spPr>
        <p:txBody>
          <a:bodyPr vert="horz" wrap="none" lIns="0" tIns="0" rIns="0" bIns="0" rtlCol="0">
            <a:spAutoFit/>
          </a:bodyPr>
          <a:lstStyle/>
          <a:p>
            <a:pPr>
              <a:lnSpc>
                <a:spcPct val="100000"/>
              </a:lnSpc>
            </a:pPr>
            <a:r>
              <a:rPr sz="1050" spc="10" dirty="0">
                <a:solidFill>
                  <a:srgbClr val="3E3E3E"/>
                </a:solidFill>
                <a:latin typeface="Arial"/>
                <a:cs typeface="Arial"/>
              </a:rPr>
              <a:t>   </a:t>
            </a:r>
            <a:r>
              <a:rPr sz="1050" spc="10" dirty="0">
                <a:latin typeface="Segoe UI Light"/>
                <a:cs typeface="Segoe UI Light"/>
              </a:rPr>
              <a:t>High volume segment consisting - Bulk</a:t>
            </a:r>
            <a:endParaRPr sz="1000" dirty="0">
              <a:latin typeface="Segoe UI Light"/>
              <a:cs typeface="Segoe UI Light"/>
            </a:endParaRPr>
          </a:p>
          <a:p>
            <a:pPr marL="228600">
              <a:lnSpc>
                <a:spcPct val="100000"/>
              </a:lnSpc>
            </a:pPr>
            <a:r>
              <a:rPr sz="989" spc="10" dirty="0">
                <a:latin typeface="Segoe UI Light"/>
                <a:cs typeface="Segoe UI Light"/>
              </a:rPr>
              <a:t>Chemicals &amp; Commodities made to standard</a:t>
            </a:r>
            <a:endParaRPr sz="900" dirty="0">
              <a:latin typeface="Segoe UI Light"/>
              <a:cs typeface="Segoe UI Light"/>
            </a:endParaRPr>
          </a:p>
          <a:p>
            <a:pPr marL="228600">
              <a:lnSpc>
                <a:spcPct val="100000"/>
              </a:lnSpc>
            </a:pPr>
            <a:r>
              <a:rPr sz="1050" spc="10" dirty="0">
                <a:latin typeface="Segoe UI Light"/>
                <a:cs typeface="Segoe UI Light"/>
              </a:rPr>
              <a:t>specifications.</a:t>
            </a:r>
            <a:endParaRPr sz="1000" dirty="0">
              <a:latin typeface="Segoe UI Light"/>
              <a:cs typeface="Segoe UI Light"/>
            </a:endParaRPr>
          </a:p>
        </p:txBody>
      </p:sp>
      <p:sp>
        <p:nvSpPr>
          <p:cNvPr id="36" name="text 1"/>
          <p:cNvSpPr txBox="1"/>
          <p:nvPr/>
        </p:nvSpPr>
        <p:spPr>
          <a:xfrm>
            <a:off x="5629404" y="3488888"/>
            <a:ext cx="1540575" cy="677108"/>
          </a:xfrm>
          <a:prstGeom prst="rect">
            <a:avLst/>
          </a:prstGeom>
        </p:spPr>
        <p:txBody>
          <a:bodyPr vert="horz" wrap="square" lIns="0" tIns="0" rIns="0" bIns="0" rtlCol="0">
            <a:spAutoFit/>
          </a:bodyPr>
          <a:lstStyle/>
          <a:p>
            <a:pPr marL="171450" indent="-171450">
              <a:buFont typeface="Arial" panose="020B0604020202020204" pitchFamily="34" charset="0"/>
              <a:buChar char="•"/>
            </a:pPr>
            <a:r>
              <a:rPr lang="en-IN" sz="1100" b="1" spc="10" dirty="0">
                <a:latin typeface="Segoe UI Light"/>
                <a:cs typeface="Segoe UI Light"/>
              </a:rPr>
              <a:t>Organic chemicals</a:t>
            </a:r>
          </a:p>
          <a:p>
            <a:pPr marL="171450" indent="-171450">
              <a:buFont typeface="Arial" panose="020B0604020202020204" pitchFamily="34" charset="0"/>
              <a:buChar char="•"/>
            </a:pPr>
            <a:r>
              <a:rPr lang="en-IN" sz="1100" b="1" spc="10" dirty="0">
                <a:latin typeface="Segoe UI Light"/>
                <a:cs typeface="Segoe UI Light"/>
              </a:rPr>
              <a:t>Inorganic chemicals</a:t>
            </a:r>
          </a:p>
          <a:p>
            <a:pPr marL="171450" indent="-171450">
              <a:buFont typeface="Arial" panose="020B0604020202020204" pitchFamily="34" charset="0"/>
              <a:buChar char="•"/>
            </a:pPr>
            <a:r>
              <a:rPr lang="en-IN" sz="1100" b="1" spc="10" dirty="0">
                <a:latin typeface="Segoe UI Light"/>
                <a:cs typeface="Segoe UI Light"/>
              </a:rPr>
              <a:t>Fuel additives</a:t>
            </a:r>
            <a:endParaRPr lang="en-US" sz="1100" b="1" spc="10" dirty="0">
              <a:latin typeface="Segoe UI Light"/>
              <a:cs typeface="Segoe UI Light"/>
            </a:endParaRPr>
          </a:p>
          <a:p>
            <a:pPr marL="171450" indent="-171450">
              <a:buFont typeface="Arial" panose="020B0604020202020204" pitchFamily="34" charset="0"/>
              <a:buChar char="•"/>
            </a:pPr>
            <a:endParaRPr lang="en-US" sz="1100" spc="10" dirty="0">
              <a:latin typeface="Segoe UI Light"/>
              <a:cs typeface="Segoe UI Light"/>
            </a:endParaRPr>
          </a:p>
        </p:txBody>
      </p:sp>
      <p:sp>
        <p:nvSpPr>
          <p:cNvPr id="37" name="text 1"/>
          <p:cNvSpPr txBox="1"/>
          <p:nvPr/>
        </p:nvSpPr>
        <p:spPr>
          <a:xfrm>
            <a:off x="8923529" y="4923859"/>
            <a:ext cx="89127"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1</a:t>
            </a:r>
            <a:r>
              <a:rPr lang="en-US" sz="700" spc="10" dirty="0">
                <a:solidFill>
                  <a:srgbClr val="212121"/>
                </a:solidFill>
                <a:latin typeface="Segoe UI Semibold"/>
                <a:cs typeface="Segoe UI Semibold"/>
              </a:rPr>
              <a:t>5</a:t>
            </a:r>
            <a:endParaRPr sz="700" dirty="0">
              <a:latin typeface="Segoe UI Semibold"/>
              <a:cs typeface="Segoe UI Semibold"/>
            </a:endParaRPr>
          </a:p>
        </p:txBody>
      </p:sp>
      <p:pic>
        <p:nvPicPr>
          <p:cNvPr id="38"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736" y="3399261"/>
            <a:ext cx="826008" cy="1328928"/>
          </a:xfrm>
          <a:prstGeom prst="rect">
            <a:avLst/>
          </a:prstGeom>
        </p:spPr>
      </p:pic>
      <p:pic>
        <p:nvPicPr>
          <p:cNvPr id="39"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1484" y="3724635"/>
            <a:ext cx="729234" cy="992124"/>
          </a:xfrm>
          <a:prstGeom prst="rect">
            <a:avLst/>
          </a:prstGeom>
        </p:spPr>
      </p:pic>
      <p:pic>
        <p:nvPicPr>
          <p:cNvPr id="40"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6253" y="3405357"/>
            <a:ext cx="664464" cy="728472"/>
          </a:xfrm>
          <a:prstGeom prst="rect">
            <a:avLst/>
          </a:prstGeom>
        </p:spPr>
      </p:pic>
      <p:sp>
        <p:nvSpPr>
          <p:cNvPr id="41" name="object 94"/>
          <p:cNvSpPr/>
          <p:nvPr/>
        </p:nvSpPr>
        <p:spPr>
          <a:xfrm>
            <a:off x="3725620" y="3475715"/>
            <a:ext cx="682625" cy="1175652"/>
          </a:xfrm>
          <a:custGeom>
            <a:avLst/>
            <a:gdLst/>
            <a:ahLst/>
            <a:cxnLst/>
            <a:rect l="l" t="t" r="r" b="b"/>
            <a:pathLst>
              <a:path w="682625" h="1175652">
                <a:moveTo>
                  <a:pt x="94869" y="0"/>
                </a:moveTo>
                <a:cubicBezTo>
                  <a:pt x="419481" y="0"/>
                  <a:pt x="682625" y="263144"/>
                  <a:pt x="682625" y="587883"/>
                </a:cubicBezTo>
                <a:cubicBezTo>
                  <a:pt x="682625" y="912469"/>
                  <a:pt x="419481" y="1175652"/>
                  <a:pt x="94869" y="1175652"/>
                </a:cubicBezTo>
                <a:cubicBezTo>
                  <a:pt x="63119" y="1175652"/>
                  <a:pt x="31369" y="1173073"/>
                  <a:pt x="0" y="1167955"/>
                </a:cubicBezTo>
                <a:lnTo>
                  <a:pt x="94869" y="587883"/>
                </a:lnTo>
                <a:close/>
              </a:path>
            </a:pathLst>
          </a:custGeom>
          <a:solidFill>
            <a:srgbClr val="E4F7FD"/>
          </a:solidFill>
        </p:spPr>
        <p:txBody>
          <a:bodyPr wrap="square" lIns="0" tIns="0" rIns="0" bIns="0" rtlCol="0">
            <a:noAutofit/>
          </a:bodyPr>
          <a:lstStyle/>
          <a:p>
            <a:endParaRPr dirty="0"/>
          </a:p>
        </p:txBody>
      </p:sp>
      <p:sp>
        <p:nvSpPr>
          <p:cNvPr id="42" name="object 95"/>
          <p:cNvSpPr/>
          <p:nvPr/>
        </p:nvSpPr>
        <p:spPr>
          <a:xfrm>
            <a:off x="3187902" y="3797534"/>
            <a:ext cx="632587" cy="846137"/>
          </a:xfrm>
          <a:custGeom>
            <a:avLst/>
            <a:gdLst/>
            <a:ahLst/>
            <a:cxnLst/>
            <a:rect l="l" t="t" r="r" b="b"/>
            <a:pathLst>
              <a:path w="632587" h="846137">
                <a:moveTo>
                  <a:pt x="537718" y="846137"/>
                </a:moveTo>
                <a:cubicBezTo>
                  <a:pt x="217297" y="793801"/>
                  <a:pt x="0" y="491629"/>
                  <a:pt x="52451" y="171196"/>
                </a:cubicBezTo>
                <a:cubicBezTo>
                  <a:pt x="62103" y="111633"/>
                  <a:pt x="81026" y="53848"/>
                  <a:pt x="108331" y="0"/>
                </a:cubicBezTo>
                <a:lnTo>
                  <a:pt x="632587" y="266065"/>
                </a:lnTo>
                <a:close/>
              </a:path>
            </a:pathLst>
          </a:custGeom>
          <a:solidFill>
            <a:srgbClr val="3AC3F4"/>
          </a:solidFill>
        </p:spPr>
        <p:txBody>
          <a:bodyPr wrap="square" lIns="0" tIns="0" rIns="0" bIns="0" rtlCol="0">
            <a:noAutofit/>
          </a:bodyPr>
          <a:lstStyle/>
          <a:p>
            <a:endParaRPr dirty="0"/>
          </a:p>
        </p:txBody>
      </p:sp>
      <p:sp>
        <p:nvSpPr>
          <p:cNvPr id="43" name="object 96"/>
          <p:cNvSpPr/>
          <p:nvPr/>
        </p:nvSpPr>
        <p:spPr>
          <a:xfrm>
            <a:off x="3296231" y="3475715"/>
            <a:ext cx="524256" cy="587883"/>
          </a:xfrm>
          <a:custGeom>
            <a:avLst/>
            <a:gdLst/>
            <a:ahLst/>
            <a:cxnLst/>
            <a:rect l="l" t="t" r="r" b="b"/>
            <a:pathLst>
              <a:path w="524256" h="587883">
                <a:moveTo>
                  <a:pt x="0" y="321818"/>
                </a:moveTo>
                <a:cubicBezTo>
                  <a:pt x="100203" y="124333"/>
                  <a:pt x="302768" y="0"/>
                  <a:pt x="524256" y="0"/>
                </a:cubicBezTo>
                <a:lnTo>
                  <a:pt x="524256" y="587883"/>
                </a:lnTo>
                <a:close/>
              </a:path>
            </a:pathLst>
          </a:custGeom>
          <a:solidFill>
            <a:srgbClr val="0095DA"/>
          </a:solidFill>
        </p:spPr>
        <p:txBody>
          <a:bodyPr wrap="square" lIns="0" tIns="0" rIns="0" bIns="0" rtlCol="0">
            <a:noAutofit/>
          </a:bodyPr>
          <a:lstStyle/>
          <a:p>
            <a:endParaRPr dirty="0"/>
          </a:p>
        </p:txBody>
      </p:sp>
      <p:sp>
        <p:nvSpPr>
          <p:cNvPr id="44" name="text 1"/>
          <p:cNvSpPr txBox="1"/>
          <p:nvPr/>
        </p:nvSpPr>
        <p:spPr>
          <a:xfrm>
            <a:off x="4042200" y="3971392"/>
            <a:ext cx="306815" cy="184666"/>
          </a:xfrm>
          <a:prstGeom prst="rect">
            <a:avLst/>
          </a:prstGeom>
        </p:spPr>
        <p:txBody>
          <a:bodyPr vert="horz" wrap="none" lIns="0" tIns="0" rIns="0" bIns="0" rtlCol="0">
            <a:spAutoFit/>
          </a:bodyPr>
          <a:lstStyle/>
          <a:p>
            <a:pPr marL="0">
              <a:lnSpc>
                <a:spcPct val="100000"/>
              </a:lnSpc>
            </a:pPr>
            <a:r>
              <a:rPr lang="en-US" sz="1200" spc="10" dirty="0">
                <a:latin typeface="Segoe UI Semibold"/>
                <a:cs typeface="Segoe UI Semibold"/>
              </a:rPr>
              <a:t>42</a:t>
            </a:r>
            <a:r>
              <a:rPr sz="1200" spc="10" dirty="0">
                <a:latin typeface="Segoe UI Semibold"/>
                <a:cs typeface="Segoe UI Semibold"/>
              </a:rPr>
              <a:t>%</a:t>
            </a:r>
            <a:endParaRPr sz="1200" dirty="0">
              <a:latin typeface="Segoe UI Semibold"/>
              <a:cs typeface="Segoe UI Semibold"/>
            </a:endParaRPr>
          </a:p>
        </p:txBody>
      </p:sp>
      <p:sp>
        <p:nvSpPr>
          <p:cNvPr id="45" name="text 1"/>
          <p:cNvSpPr txBox="1"/>
          <p:nvPr/>
        </p:nvSpPr>
        <p:spPr>
          <a:xfrm>
            <a:off x="3187647" y="3068968"/>
            <a:ext cx="1361911" cy="169277"/>
          </a:xfrm>
          <a:prstGeom prst="rect">
            <a:avLst/>
          </a:prstGeom>
        </p:spPr>
        <p:txBody>
          <a:bodyPr vert="horz" wrap="none" lIns="0" tIns="0" rIns="0" bIns="0" rtlCol="0">
            <a:spAutoFit/>
          </a:bodyPr>
          <a:lstStyle/>
          <a:p>
            <a:pPr marL="0">
              <a:lnSpc>
                <a:spcPct val="100000"/>
              </a:lnSpc>
            </a:pPr>
            <a:r>
              <a:rPr sz="1100" spc="10" dirty="0">
                <a:solidFill>
                  <a:srgbClr val="FFFFFF"/>
                </a:solidFill>
                <a:latin typeface="Segoe UI Light"/>
                <a:cs typeface="Segoe UI Light"/>
              </a:rPr>
              <a:t>Total Revenues in FY</a:t>
            </a:r>
            <a:r>
              <a:rPr lang="en-US" sz="1100" spc="10" dirty="0">
                <a:solidFill>
                  <a:srgbClr val="FFFFFF"/>
                </a:solidFill>
                <a:latin typeface="Segoe UI Light"/>
                <a:cs typeface="Segoe UI Light"/>
              </a:rPr>
              <a:t>19</a:t>
            </a:r>
            <a:endParaRPr sz="1100" dirty="0">
              <a:latin typeface="Segoe UI Light"/>
              <a:cs typeface="Segoe UI Light"/>
            </a:endParaRPr>
          </a:p>
        </p:txBody>
      </p:sp>
      <p:sp>
        <p:nvSpPr>
          <p:cNvPr id="46" name="text 1"/>
          <p:cNvSpPr txBox="1"/>
          <p:nvPr/>
        </p:nvSpPr>
        <p:spPr>
          <a:xfrm>
            <a:off x="3546294" y="2724150"/>
            <a:ext cx="820994" cy="307777"/>
          </a:xfrm>
          <a:prstGeom prst="rect">
            <a:avLst/>
          </a:prstGeom>
        </p:spPr>
        <p:txBody>
          <a:bodyPr vert="horz" wrap="none" lIns="0" tIns="0" rIns="0" bIns="0" rtlCol="0">
            <a:spAutoFit/>
          </a:bodyPr>
          <a:lstStyle/>
          <a:p>
            <a:pPr marL="0">
              <a:lnSpc>
                <a:spcPct val="100000"/>
              </a:lnSpc>
            </a:pPr>
            <a:r>
              <a:rPr lang="en-US" sz="2000" spc="10" dirty="0">
                <a:solidFill>
                  <a:srgbClr val="FFFFFF"/>
                </a:solidFill>
                <a:latin typeface="Segoe UI Semibold"/>
                <a:cs typeface="Segoe UI Semibold"/>
              </a:rPr>
              <a:t>42</a:t>
            </a:r>
            <a:r>
              <a:rPr sz="2000" spc="10" dirty="0">
                <a:solidFill>
                  <a:srgbClr val="FFFFFF"/>
                </a:solidFill>
                <a:latin typeface="Segoe UI Semibold"/>
                <a:cs typeface="Segoe UI Semibold"/>
              </a:rPr>
              <a:t>%</a:t>
            </a:r>
            <a:r>
              <a:rPr lang="en-US" sz="2000" spc="10" dirty="0">
                <a:solidFill>
                  <a:srgbClr val="FFFFFF"/>
                </a:solidFill>
                <a:latin typeface="Segoe UI Semibold"/>
                <a:cs typeface="Segoe UI Semibold"/>
              </a:rPr>
              <a:t> of</a:t>
            </a:r>
            <a:endParaRPr sz="2000" dirty="0">
              <a:latin typeface="Segoe UI Semibold"/>
              <a:cs typeface="Segoe UI Semibold"/>
            </a:endParaRPr>
          </a:p>
        </p:txBody>
      </p:sp>
      <p:sp>
        <p:nvSpPr>
          <p:cNvPr id="47" name="text 1"/>
          <p:cNvSpPr txBox="1"/>
          <p:nvPr/>
        </p:nvSpPr>
        <p:spPr>
          <a:xfrm>
            <a:off x="2971800" y="971550"/>
            <a:ext cx="1376170" cy="1203406"/>
          </a:xfrm>
          <a:prstGeom prst="rect">
            <a:avLst/>
          </a:prstGeom>
        </p:spPr>
        <p:txBody>
          <a:bodyPr vert="horz" wrap="square" lIns="0" tIns="0" rIns="0" bIns="0" rtlCol="0">
            <a:spAutoFit/>
          </a:bodyPr>
          <a:lstStyle/>
          <a:p>
            <a:r>
              <a:rPr lang="en-US" sz="1140" spc="10" dirty="0">
                <a:solidFill>
                  <a:schemeClr val="bg1"/>
                </a:solidFill>
                <a:latin typeface="Arial"/>
                <a:cs typeface="Arial"/>
              </a:rPr>
              <a:t>•   </a:t>
            </a:r>
            <a:r>
              <a:rPr lang="en-US" sz="1140" spc="10" dirty="0">
                <a:solidFill>
                  <a:schemeClr val="bg1"/>
                </a:solidFill>
                <a:latin typeface="Segoe UI Light"/>
                <a:cs typeface="Segoe UI Light"/>
              </a:rPr>
              <a:t>Sodium Nitrite</a:t>
            </a:r>
          </a:p>
          <a:p>
            <a:pPr marL="171450" indent="-171450">
              <a:lnSpc>
                <a:spcPct val="100000"/>
              </a:lnSpc>
              <a:buFont typeface="Arial" panose="020B0604020202020204" pitchFamily="34" charset="0"/>
              <a:buChar char="•"/>
            </a:pPr>
            <a:r>
              <a:rPr lang="en-US" sz="1140" spc="10" dirty="0">
                <a:solidFill>
                  <a:schemeClr val="bg1"/>
                </a:solidFill>
                <a:latin typeface="Segoe UI Light"/>
                <a:cs typeface="Segoe UI Light"/>
              </a:rPr>
              <a:t>Sodium Nitrate</a:t>
            </a:r>
            <a:endParaRPr lang="en-US" sz="1100" dirty="0">
              <a:solidFill>
                <a:schemeClr val="bg1"/>
              </a:solidFill>
              <a:latin typeface="Segoe UI Light"/>
              <a:cs typeface="Segoe UI Light"/>
            </a:endParaRPr>
          </a:p>
          <a:p>
            <a:pPr marL="171450" indent="-171450">
              <a:lnSpc>
                <a:spcPct val="100000"/>
              </a:lnSpc>
              <a:buFont typeface="Arial" panose="020B0604020202020204" pitchFamily="34" charset="0"/>
              <a:buChar char="•"/>
            </a:pPr>
            <a:r>
              <a:rPr lang="en-US" sz="1140" spc="10" dirty="0">
                <a:solidFill>
                  <a:schemeClr val="bg1"/>
                </a:solidFill>
                <a:latin typeface="Segoe UI Light"/>
                <a:cs typeface="Segoe UI Light"/>
              </a:rPr>
              <a:t>Nitro </a:t>
            </a:r>
            <a:r>
              <a:rPr lang="en-US" sz="1140" spc="10" dirty="0" err="1">
                <a:solidFill>
                  <a:schemeClr val="bg1"/>
                </a:solidFill>
                <a:latin typeface="Segoe UI Light"/>
                <a:cs typeface="Segoe UI Light"/>
              </a:rPr>
              <a:t>Toluidines</a:t>
            </a:r>
            <a:endParaRPr lang="en-US" sz="1140" spc="10" dirty="0">
              <a:solidFill>
                <a:schemeClr val="bg1"/>
              </a:solidFill>
              <a:latin typeface="Segoe UI Light"/>
              <a:cs typeface="Segoe UI Light"/>
            </a:endParaRPr>
          </a:p>
          <a:p>
            <a:pPr marL="171450" indent="-171450">
              <a:buFont typeface="Arial" panose="020B0604020202020204" pitchFamily="34" charset="0"/>
              <a:buChar char="•"/>
            </a:pPr>
            <a:r>
              <a:rPr lang="en-US" sz="1100" spc="10" dirty="0">
                <a:solidFill>
                  <a:schemeClr val="bg1"/>
                </a:solidFill>
                <a:latin typeface="Segoe UI Light"/>
                <a:cs typeface="Segoe UI Light"/>
              </a:rPr>
              <a:t>Fuel Additives</a:t>
            </a:r>
          </a:p>
          <a:p>
            <a:pPr marL="171450" indent="-171450">
              <a:buFont typeface="Arial" panose="020B0604020202020204" pitchFamily="34" charset="0"/>
              <a:buChar char="•"/>
            </a:pPr>
            <a:r>
              <a:rPr lang="en-US" sz="1100" spc="10" dirty="0" err="1">
                <a:solidFill>
                  <a:schemeClr val="bg1"/>
                </a:solidFill>
                <a:latin typeface="Segoe UI Light"/>
                <a:cs typeface="Segoe UI Light"/>
              </a:rPr>
              <a:t>Nitrosyl</a:t>
            </a:r>
            <a:r>
              <a:rPr lang="en-US" sz="1100" spc="10" dirty="0">
                <a:solidFill>
                  <a:schemeClr val="bg1"/>
                </a:solidFill>
                <a:latin typeface="Segoe UI Light"/>
                <a:cs typeface="Segoe UI Light"/>
              </a:rPr>
              <a:t> </a:t>
            </a:r>
            <a:r>
              <a:rPr lang="en-US" sz="1100" spc="10" dirty="0" err="1">
                <a:solidFill>
                  <a:schemeClr val="bg1"/>
                </a:solidFill>
                <a:latin typeface="Segoe UI Light"/>
                <a:cs typeface="Segoe UI Light"/>
              </a:rPr>
              <a:t>Sulphuric</a:t>
            </a:r>
            <a:r>
              <a:rPr lang="en-US" sz="1100" spc="10" dirty="0">
                <a:solidFill>
                  <a:schemeClr val="bg1"/>
                </a:solidFill>
                <a:latin typeface="Segoe UI Light"/>
                <a:cs typeface="Segoe UI Light"/>
              </a:rPr>
              <a:t> Acid</a:t>
            </a:r>
            <a:endParaRPr lang="en-US" sz="1050" dirty="0">
              <a:solidFill>
                <a:schemeClr val="bg1"/>
              </a:solidFill>
              <a:latin typeface="Segoe UI Light"/>
              <a:cs typeface="Segoe UI Light"/>
            </a:endParaRPr>
          </a:p>
          <a:p>
            <a:pPr>
              <a:lnSpc>
                <a:spcPct val="100000"/>
              </a:lnSpc>
            </a:pPr>
            <a:endParaRPr sz="1100" dirty="0">
              <a:solidFill>
                <a:schemeClr val="bg1"/>
              </a:solidFill>
              <a:latin typeface="Segoe UI Light"/>
              <a:cs typeface="Segoe UI Light"/>
            </a:endParaRPr>
          </a:p>
        </p:txBody>
      </p:sp>
      <p:sp>
        <p:nvSpPr>
          <p:cNvPr id="48" name="text 1"/>
          <p:cNvSpPr txBox="1"/>
          <p:nvPr/>
        </p:nvSpPr>
        <p:spPr>
          <a:xfrm>
            <a:off x="441833" y="1816359"/>
            <a:ext cx="1284647"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BUSINESS</a:t>
            </a:r>
            <a:endParaRPr sz="2200" dirty="0">
              <a:solidFill>
                <a:srgbClr val="0070C0"/>
              </a:solidFill>
              <a:latin typeface="Segoe UI Semibold"/>
              <a:cs typeface="Segoe UI Semibold"/>
            </a:endParaRPr>
          </a:p>
        </p:txBody>
      </p:sp>
      <p:sp>
        <p:nvSpPr>
          <p:cNvPr id="49" name="text 1"/>
          <p:cNvSpPr txBox="1"/>
          <p:nvPr/>
        </p:nvSpPr>
        <p:spPr>
          <a:xfrm>
            <a:off x="441831" y="2101347"/>
            <a:ext cx="1440138"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SEGMENTS</a:t>
            </a:r>
            <a:endParaRPr sz="2200" dirty="0">
              <a:solidFill>
                <a:srgbClr val="0070C0"/>
              </a:solidFill>
              <a:latin typeface="Segoe UI Semibold"/>
              <a:cs typeface="Segoe UI Semibold"/>
            </a:endParaRPr>
          </a:p>
        </p:txBody>
      </p:sp>
      <p:sp>
        <p:nvSpPr>
          <p:cNvPr id="50" name="text 1"/>
          <p:cNvSpPr txBox="1"/>
          <p:nvPr/>
        </p:nvSpPr>
        <p:spPr>
          <a:xfrm>
            <a:off x="441832" y="2615622"/>
            <a:ext cx="1638269" cy="246221"/>
          </a:xfrm>
          <a:prstGeom prst="rect">
            <a:avLst/>
          </a:prstGeom>
        </p:spPr>
        <p:txBody>
          <a:bodyPr vert="horz" wrap="none" lIns="0" tIns="0" rIns="0" bIns="0" rtlCol="0">
            <a:spAutoFit/>
          </a:bodyPr>
          <a:lstStyle/>
          <a:p>
            <a:pPr marL="0">
              <a:lnSpc>
                <a:spcPct val="100000"/>
              </a:lnSpc>
            </a:pPr>
            <a:r>
              <a:rPr sz="1600" spc="10" dirty="0">
                <a:solidFill>
                  <a:srgbClr val="0070C0"/>
                </a:solidFill>
                <a:latin typeface="Segoe UI Light"/>
                <a:cs typeface="Segoe UI Light"/>
              </a:rPr>
              <a:t>BASIC CHEMICALS</a:t>
            </a:r>
            <a:endParaRPr sz="1600" dirty="0">
              <a:solidFill>
                <a:srgbClr val="0070C0"/>
              </a:solidFill>
              <a:latin typeface="Segoe UI Light"/>
              <a:cs typeface="Segoe UI Light"/>
            </a:endParaRPr>
          </a:p>
        </p:txBody>
      </p:sp>
      <p:sp>
        <p:nvSpPr>
          <p:cNvPr id="51" name="text 1"/>
          <p:cNvSpPr txBox="1"/>
          <p:nvPr/>
        </p:nvSpPr>
        <p:spPr>
          <a:xfrm>
            <a:off x="441832" y="2822886"/>
            <a:ext cx="482120" cy="246221"/>
          </a:xfrm>
          <a:prstGeom prst="rect">
            <a:avLst/>
          </a:prstGeom>
        </p:spPr>
        <p:txBody>
          <a:bodyPr vert="horz" wrap="none" lIns="0" tIns="0" rIns="0" bIns="0" rtlCol="0">
            <a:spAutoFit/>
          </a:bodyPr>
          <a:lstStyle/>
          <a:p>
            <a:pPr marL="0">
              <a:lnSpc>
                <a:spcPct val="100000"/>
              </a:lnSpc>
            </a:pPr>
            <a:r>
              <a:rPr sz="1600" spc="10" dirty="0">
                <a:solidFill>
                  <a:srgbClr val="0070C0"/>
                </a:solidFill>
                <a:latin typeface="Segoe UI Light"/>
                <a:cs typeface="Segoe UI Light"/>
              </a:rPr>
              <a:t>(BCC)</a:t>
            </a:r>
            <a:endParaRPr sz="1600" dirty="0">
              <a:solidFill>
                <a:srgbClr val="0070C0"/>
              </a:solidFill>
              <a:latin typeface="Segoe UI Light"/>
              <a:cs typeface="Segoe UI Light"/>
            </a:endParaRPr>
          </a:p>
        </p:txBody>
      </p:sp>
      <p:sp>
        <p:nvSpPr>
          <p:cNvPr id="52" name="object 98"/>
          <p:cNvSpPr/>
          <p:nvPr/>
        </p:nvSpPr>
        <p:spPr>
          <a:xfrm>
            <a:off x="417449" y="2540508"/>
            <a:ext cx="2020951" cy="12954"/>
          </a:xfrm>
          <a:custGeom>
            <a:avLst/>
            <a:gdLst/>
            <a:ahLst/>
            <a:cxnLst/>
            <a:rect l="l" t="t" r="r" b="b"/>
            <a:pathLst>
              <a:path w="2020951" h="12954">
                <a:moveTo>
                  <a:pt x="6477" y="6477"/>
                </a:moveTo>
                <a:lnTo>
                  <a:pt x="2014474" y="6477"/>
                </a:lnTo>
              </a:path>
            </a:pathLst>
          </a:custGeom>
          <a:ln w="12954">
            <a:solidFill>
              <a:srgbClr val="3E3E3E"/>
            </a:solidFill>
          </a:ln>
        </p:spPr>
        <p:txBody>
          <a:bodyPr wrap="square" lIns="0" tIns="0" rIns="0" bIns="0" rtlCol="0">
            <a:noAutofit/>
          </a:bodyPr>
          <a:lstStyle/>
          <a:p>
            <a:endParaRPr dirty="0"/>
          </a:p>
        </p:txBody>
      </p:sp>
      <p:sp>
        <p:nvSpPr>
          <p:cNvPr id="30" name="Isosceles Triangle 29"/>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16200000">
            <a:off x="8052679" y="2889291"/>
            <a:ext cx="1436369" cy="777729"/>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934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711" y="1"/>
            <a:ext cx="51911" cy="5143499"/>
          </a:xfrm>
          <a:prstGeom prst="rect">
            <a:avLst/>
          </a:prstGeom>
          <a:effectLst>
            <a:innerShdw blurRad="114300">
              <a:prstClr val="black"/>
            </a:innerShdw>
          </a:effectLst>
        </p:spPr>
      </p:pic>
      <p:sp>
        <p:nvSpPr>
          <p:cNvPr id="2" name="text 1"/>
          <p:cNvSpPr txBox="1"/>
          <p:nvPr/>
        </p:nvSpPr>
        <p:spPr>
          <a:xfrm>
            <a:off x="427721" y="2038350"/>
            <a:ext cx="1934480" cy="1044972"/>
          </a:xfrm>
          <a:prstGeom prst="rect">
            <a:avLst/>
          </a:prstGeom>
        </p:spPr>
        <p:txBody>
          <a:bodyPr vert="horz" wrap="square" lIns="0" tIns="0" rIns="0" bIns="0" rtlCol="0">
            <a:spAutoFit/>
          </a:bodyPr>
          <a:lstStyle/>
          <a:p>
            <a:r>
              <a:rPr lang="en-US" sz="2200" spc="10" dirty="0">
                <a:solidFill>
                  <a:srgbClr val="0070C0"/>
                </a:solidFill>
                <a:latin typeface="Segoe UI Semibold"/>
                <a:cs typeface="Segoe UI Semibold"/>
              </a:rPr>
              <a:t>BASIC CHEMICALS CUSTOMERS</a:t>
            </a:r>
            <a:endParaRPr sz="2200" dirty="0">
              <a:solidFill>
                <a:srgbClr val="0070C0"/>
              </a:solidFill>
              <a:latin typeface="Segoe UI Semibold"/>
              <a:cs typeface="Segoe UI Semibold"/>
            </a:endParaRPr>
          </a:p>
        </p:txBody>
      </p:sp>
      <p:sp>
        <p:nvSpPr>
          <p:cNvPr id="6" name="text 1"/>
          <p:cNvSpPr txBox="1"/>
          <p:nvPr/>
        </p:nvSpPr>
        <p:spPr>
          <a:xfrm>
            <a:off x="8923529" y="4923859"/>
            <a:ext cx="89127" cy="107722"/>
          </a:xfrm>
          <a:prstGeom prst="rect">
            <a:avLst/>
          </a:prstGeom>
        </p:spPr>
        <p:txBody>
          <a:bodyPr vert="horz" wrap="none" lIns="0" tIns="0" rIns="0" bIns="0" rtlCol="0">
            <a:spAutoFit/>
          </a:bodyPr>
          <a:lstStyle/>
          <a:p>
            <a:pPr marL="0">
              <a:lnSpc>
                <a:spcPct val="100000"/>
              </a:lnSpc>
            </a:pPr>
            <a:r>
              <a:rPr lang="en-US" sz="700" spc="10" dirty="0">
                <a:solidFill>
                  <a:srgbClr val="212121"/>
                </a:solidFill>
                <a:latin typeface="Segoe UI Semibold"/>
                <a:cs typeface="Segoe UI Semibold"/>
              </a:rPr>
              <a:t>16</a:t>
            </a:r>
            <a:endParaRPr sz="700" dirty="0">
              <a:latin typeface="Segoe UI Semibold"/>
              <a:cs typeface="Segoe UI Semibold"/>
            </a:endParaRPr>
          </a:p>
        </p:txBody>
      </p:sp>
      <p:sp>
        <p:nvSpPr>
          <p:cNvPr id="7" name="AutoShape 2" descr="Image result for lo real logo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pic>
        <p:nvPicPr>
          <p:cNvPr id="3077" name="Picture 5" descr="C:\Users\04782\Desktop\800px-Henkel-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015625"/>
            <a:ext cx="579691" cy="327525"/>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992" y="1367579"/>
            <a:ext cx="960808" cy="152489"/>
          </a:xfrm>
          <a:prstGeom prst="rect">
            <a:avLst/>
          </a:prstGeom>
        </p:spPr>
      </p:pic>
      <p:pic>
        <p:nvPicPr>
          <p:cNvPr id="48"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2800350"/>
            <a:ext cx="557093" cy="233261"/>
          </a:xfrm>
          <a:prstGeom prst="rect">
            <a:avLst/>
          </a:prstGeom>
        </p:spPr>
      </p:pic>
      <p:pic>
        <p:nvPicPr>
          <p:cNvPr id="49" name="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1992" y="2114550"/>
            <a:ext cx="868547" cy="292154"/>
          </a:xfrm>
          <a:prstGeom prst="rect">
            <a:avLst/>
          </a:prstGeom>
        </p:spPr>
      </p:pic>
      <p:pic>
        <p:nvPicPr>
          <p:cNvPr id="3079" name="Picture 7" descr="C:\Users\04782\Desktop\BASF_logo_gre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9605" y="1279624"/>
            <a:ext cx="656795" cy="32839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1992" y="590550"/>
            <a:ext cx="946761" cy="324402"/>
          </a:xfrm>
          <a:prstGeom prst="rect">
            <a:avLst/>
          </a:prstGeom>
        </p:spPr>
      </p:pic>
      <p:pic>
        <p:nvPicPr>
          <p:cNvPr id="20"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3628" y="3685984"/>
            <a:ext cx="925273" cy="104966"/>
          </a:xfrm>
          <a:prstGeom prst="rect">
            <a:avLst/>
          </a:prstGeom>
        </p:spPr>
      </p:pic>
      <p:pic>
        <p:nvPicPr>
          <p:cNvPr id="21" name="Imag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5678" y="2111932"/>
            <a:ext cx="465528" cy="321379"/>
          </a:xfrm>
          <a:prstGeom prst="rect">
            <a:avLst/>
          </a:prstGeom>
        </p:spPr>
      </p:pic>
      <p:pic>
        <p:nvPicPr>
          <p:cNvPr id="4098" name="Picture 2" descr="C:\Users\04782\Desktop\atul.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8747" b="17673"/>
          <a:stretch/>
        </p:blipFill>
        <p:spPr bwMode="auto">
          <a:xfrm>
            <a:off x="3455929" y="1259136"/>
            <a:ext cx="506471" cy="32201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04782\Desktop\sudarshan.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41120" b="34000"/>
          <a:stretch/>
        </p:blipFill>
        <p:spPr bwMode="auto">
          <a:xfrm>
            <a:off x="3272188" y="641728"/>
            <a:ext cx="918812" cy="228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04782\Desktop\1200px-Bharat_Petroleum_Logo.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95322" y="2647950"/>
            <a:ext cx="489519" cy="60700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04782\Desktop\United-Phosphorus-Limited.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74663" y="666750"/>
            <a:ext cx="547558" cy="2737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04782\Desktop\download (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27688" y="3573431"/>
            <a:ext cx="485462" cy="260183"/>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24766" y="3562350"/>
            <a:ext cx="437634" cy="218610"/>
          </a:xfrm>
          <a:prstGeom prst="rect">
            <a:avLst/>
          </a:prstGeom>
        </p:spPr>
      </p:pic>
      <p:pic>
        <p:nvPicPr>
          <p:cNvPr id="30" name="Imag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78488" y="2718665"/>
            <a:ext cx="339907" cy="405906"/>
          </a:xfrm>
          <a:prstGeom prst="rect">
            <a:avLst/>
          </a:prstGeom>
        </p:spPr>
      </p:pic>
      <p:pic>
        <p:nvPicPr>
          <p:cNvPr id="4103" name="Picture 7" descr="C:\Users\04782\Desktop\Logo_Nayara_Energy.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44908" y="1321069"/>
            <a:ext cx="608921" cy="52016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04782\Desktop\download.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91829" y="605925"/>
            <a:ext cx="929116" cy="341513"/>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04782\Desktop\Indofil-acquires-Italian-Agrowin-Biosciences.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59123" y="2055812"/>
            <a:ext cx="875277" cy="4096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04782\Desktop\1200px-Hindustan_Petroleum_Logo.svg.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90212" y="2724150"/>
            <a:ext cx="463617" cy="589180"/>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34" name="Isosceles Triangle 33"/>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9851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9"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710" y="1"/>
            <a:ext cx="2701290" cy="5143499"/>
          </a:xfrm>
          <a:prstGeom prst="rect">
            <a:avLst/>
          </a:prstGeom>
          <a:effectLst>
            <a:innerShdw blurRad="114300">
              <a:prstClr val="black"/>
            </a:innerShdw>
          </a:effectLst>
        </p:spPr>
      </p:pic>
      <p:sp>
        <p:nvSpPr>
          <p:cNvPr id="2" name="text 1"/>
          <p:cNvSpPr txBox="1"/>
          <p:nvPr/>
        </p:nvSpPr>
        <p:spPr>
          <a:xfrm>
            <a:off x="5463286" y="2827398"/>
            <a:ext cx="3299714" cy="2258952"/>
          </a:xfrm>
          <a:prstGeom prst="rect">
            <a:avLst/>
          </a:prstGeom>
        </p:spPr>
        <p:txBody>
          <a:bodyPr vert="horz" wrap="square" lIns="0" tIns="0" rIns="0" bIns="0" rtlCol="0">
            <a:spAutoFit/>
          </a:bodyPr>
          <a:lstStyle/>
          <a:p>
            <a:pPr marL="0">
              <a:lnSpc>
                <a:spcPct val="100000"/>
              </a:lnSpc>
            </a:pPr>
            <a:r>
              <a:rPr sz="1100" spc="10" dirty="0">
                <a:solidFill>
                  <a:srgbClr val="212121"/>
                </a:solidFill>
                <a:latin typeface="Arial"/>
                <a:cs typeface="Arial"/>
              </a:rPr>
              <a:t>•   </a:t>
            </a:r>
            <a:r>
              <a:rPr sz="1100" spc="10" dirty="0">
                <a:latin typeface="Segoe UI Light"/>
                <a:cs typeface="Segoe UI Light"/>
              </a:rPr>
              <a:t>Includes niche products that require greater</a:t>
            </a:r>
            <a:endParaRPr sz="1100" dirty="0">
              <a:latin typeface="Segoe UI Light"/>
              <a:cs typeface="Segoe UI Light"/>
            </a:endParaRPr>
          </a:p>
          <a:p>
            <a:pPr marL="171450">
              <a:lnSpc>
                <a:spcPct val="100000"/>
              </a:lnSpc>
            </a:pPr>
            <a:r>
              <a:rPr sz="1100" spc="10" dirty="0">
                <a:latin typeface="Segoe UI Light"/>
                <a:cs typeface="Segoe UI Light"/>
              </a:rPr>
              <a:t>value addition.</a:t>
            </a:r>
            <a:endParaRPr lang="en-US" sz="1100" spc="10" dirty="0">
              <a:latin typeface="Segoe UI Light"/>
              <a:cs typeface="Segoe UI Light"/>
            </a:endParaRPr>
          </a:p>
          <a:p>
            <a:r>
              <a:rPr lang="en-US" sz="1100" spc="10" dirty="0">
                <a:solidFill>
                  <a:srgbClr val="212121"/>
                </a:solidFill>
                <a:latin typeface="Arial"/>
                <a:cs typeface="Arial"/>
              </a:rPr>
              <a:t>•   </a:t>
            </a:r>
            <a:r>
              <a:rPr lang="en-US" sz="1100" spc="10" dirty="0">
                <a:latin typeface="Segoe UI Light"/>
                <a:cs typeface="Segoe UI Light"/>
              </a:rPr>
              <a:t>Segregated into Specialty Chemicals,</a:t>
            </a:r>
            <a:endParaRPr lang="en-US" sz="1100" dirty="0">
              <a:latin typeface="Segoe UI Light"/>
              <a:cs typeface="Segoe UI Light"/>
            </a:endParaRPr>
          </a:p>
          <a:p>
            <a:pPr marL="171450">
              <a:lnSpc>
                <a:spcPct val="100000"/>
              </a:lnSpc>
            </a:pPr>
            <a:r>
              <a:rPr lang="en-US" sz="1100" spc="10" dirty="0" err="1">
                <a:latin typeface="Segoe UI Light"/>
                <a:cs typeface="Segoe UI Light"/>
              </a:rPr>
              <a:t>Xylidines</a:t>
            </a:r>
            <a:r>
              <a:rPr lang="en-US" sz="1100" spc="10" dirty="0">
                <a:latin typeface="Segoe UI Light"/>
                <a:cs typeface="Segoe UI Light"/>
              </a:rPr>
              <a:t>, </a:t>
            </a:r>
            <a:r>
              <a:rPr lang="en-US" sz="1100" spc="10" dirty="0" err="1">
                <a:latin typeface="Segoe UI Light"/>
                <a:cs typeface="Segoe UI Light"/>
              </a:rPr>
              <a:t>Oximes</a:t>
            </a:r>
            <a:r>
              <a:rPr lang="en-US" sz="1100" spc="10" dirty="0">
                <a:latin typeface="Segoe UI Light"/>
                <a:cs typeface="Segoe UI Light"/>
              </a:rPr>
              <a:t>, </a:t>
            </a:r>
            <a:r>
              <a:rPr lang="en-US" sz="1100" spc="10" dirty="0" err="1">
                <a:latin typeface="Segoe UI Light"/>
                <a:cs typeface="Segoe UI Light"/>
              </a:rPr>
              <a:t>Cumidines</a:t>
            </a:r>
            <a:r>
              <a:rPr lang="en-US" sz="1100" spc="10" dirty="0">
                <a:latin typeface="Segoe UI Light"/>
                <a:cs typeface="Segoe UI Light"/>
              </a:rPr>
              <a:t>, Nitro Xylene</a:t>
            </a:r>
            <a:endParaRPr lang="en-US" sz="1100" dirty="0">
              <a:latin typeface="Segoe UI Light"/>
              <a:cs typeface="Segoe UI Light"/>
            </a:endParaRPr>
          </a:p>
          <a:p>
            <a:pPr marL="171450">
              <a:lnSpc>
                <a:spcPct val="100000"/>
              </a:lnSpc>
            </a:pPr>
            <a:r>
              <a:rPr lang="en-US" sz="1100" spc="10" dirty="0">
                <a:latin typeface="Segoe UI Light"/>
                <a:cs typeface="Segoe UI Light"/>
              </a:rPr>
              <a:t>amongst others.</a:t>
            </a:r>
          </a:p>
          <a:p>
            <a:r>
              <a:rPr lang="en-US" sz="1100" spc="10" dirty="0">
                <a:solidFill>
                  <a:srgbClr val="212121"/>
                </a:solidFill>
                <a:latin typeface="Arial"/>
                <a:cs typeface="Arial"/>
              </a:rPr>
              <a:t>•   </a:t>
            </a:r>
            <a:r>
              <a:rPr lang="en-US" sz="1100" spc="10" dirty="0">
                <a:latin typeface="Segoe UI Light"/>
                <a:cs typeface="Segoe UI Light"/>
              </a:rPr>
              <a:t>Products customized as per customer</a:t>
            </a:r>
            <a:endParaRPr lang="en-US" sz="1100" dirty="0">
              <a:latin typeface="Segoe UI Light"/>
              <a:cs typeface="Segoe UI Light"/>
            </a:endParaRPr>
          </a:p>
          <a:p>
            <a:pPr marL="171450">
              <a:lnSpc>
                <a:spcPct val="100000"/>
              </a:lnSpc>
            </a:pPr>
            <a:r>
              <a:rPr lang="en-US" sz="1100" spc="10" dirty="0">
                <a:latin typeface="Segoe UI Light"/>
                <a:cs typeface="Segoe UI Light"/>
              </a:rPr>
              <a:t>specifications.</a:t>
            </a:r>
          </a:p>
          <a:p>
            <a:pPr marL="180975" indent="-179388"/>
            <a:r>
              <a:rPr lang="en-US" sz="1100" spc="10" dirty="0">
                <a:solidFill>
                  <a:srgbClr val="212121"/>
                </a:solidFill>
                <a:latin typeface="Arial"/>
                <a:cs typeface="Arial"/>
              </a:rPr>
              <a:t>•   </a:t>
            </a:r>
            <a:r>
              <a:rPr lang="en-US" sz="1100" spc="10" dirty="0">
                <a:latin typeface="Segoe UI Light"/>
                <a:cs typeface="Segoe UI Light"/>
              </a:rPr>
              <a:t>Application in the manufacture of agrochemicals, </a:t>
            </a:r>
            <a:r>
              <a:rPr lang="en-US" sz="1100" spc="10" dirty="0" err="1">
                <a:latin typeface="Segoe UI Light"/>
                <a:cs typeface="Segoe UI Light"/>
              </a:rPr>
              <a:t>colour</a:t>
            </a:r>
            <a:r>
              <a:rPr lang="en-US" sz="1100" spc="10" dirty="0">
                <a:latin typeface="Segoe UI Light"/>
                <a:cs typeface="Segoe UI Light"/>
              </a:rPr>
              <a:t> &amp; pigments, paper, personal care, pharmaceuticals etc.</a:t>
            </a:r>
            <a:endParaRPr lang="en-US" sz="1100" dirty="0">
              <a:latin typeface="Segoe UI Light"/>
              <a:cs typeface="Segoe UI Light"/>
            </a:endParaRPr>
          </a:p>
          <a:p>
            <a:pPr marL="171450">
              <a:lnSpc>
                <a:spcPct val="100000"/>
              </a:lnSpc>
            </a:pPr>
            <a:endParaRPr lang="en-US" sz="1100" dirty="0">
              <a:latin typeface="Segoe UI Light"/>
              <a:cs typeface="Segoe UI Light"/>
            </a:endParaRPr>
          </a:p>
          <a:p>
            <a:pPr marL="171450">
              <a:lnSpc>
                <a:spcPct val="100000"/>
              </a:lnSpc>
            </a:pPr>
            <a:endParaRPr lang="en-US" sz="1100" dirty="0">
              <a:latin typeface="Segoe UI Light"/>
              <a:cs typeface="Segoe UI Light"/>
            </a:endParaRPr>
          </a:p>
          <a:p>
            <a:pPr marL="171450">
              <a:lnSpc>
                <a:spcPct val="100000"/>
              </a:lnSpc>
            </a:pPr>
            <a:endParaRPr sz="1100" dirty="0">
              <a:latin typeface="Segoe UI Light"/>
              <a:cs typeface="Segoe UI Light"/>
            </a:endParaRPr>
          </a:p>
        </p:txBody>
      </p:sp>
      <p:sp>
        <p:nvSpPr>
          <p:cNvPr id="6" name="text 1"/>
          <p:cNvSpPr txBox="1"/>
          <p:nvPr/>
        </p:nvSpPr>
        <p:spPr>
          <a:xfrm>
            <a:off x="2891030" y="818541"/>
            <a:ext cx="734817" cy="180049"/>
          </a:xfrm>
          <a:prstGeom prst="rect">
            <a:avLst/>
          </a:prstGeom>
        </p:spPr>
        <p:txBody>
          <a:bodyPr vert="horz" wrap="none" lIns="0" tIns="0" rIns="0" bIns="0" rtlCol="0">
            <a:spAutoFit/>
          </a:bodyPr>
          <a:lstStyle/>
          <a:p>
            <a:pPr marL="0">
              <a:lnSpc>
                <a:spcPct val="100000"/>
              </a:lnSpc>
            </a:pPr>
            <a:r>
              <a:rPr sz="1170" spc="10" dirty="0">
                <a:solidFill>
                  <a:srgbClr val="FFFFFF"/>
                </a:solidFill>
                <a:latin typeface="Arial"/>
                <a:cs typeface="Arial"/>
              </a:rPr>
              <a:t>•   </a:t>
            </a:r>
            <a:r>
              <a:rPr sz="1170" spc="10" dirty="0">
                <a:solidFill>
                  <a:srgbClr val="FFFFFF"/>
                </a:solidFill>
                <a:latin typeface="Segoe UI Light"/>
                <a:cs typeface="Segoe UI Light"/>
              </a:rPr>
              <a:t>Xylidines</a:t>
            </a:r>
            <a:endParaRPr sz="1100" dirty="0">
              <a:latin typeface="Segoe UI Light"/>
              <a:cs typeface="Segoe UI Light"/>
            </a:endParaRPr>
          </a:p>
        </p:txBody>
      </p:sp>
      <p:sp>
        <p:nvSpPr>
          <p:cNvPr id="7" name="text 1"/>
          <p:cNvSpPr txBox="1"/>
          <p:nvPr/>
        </p:nvSpPr>
        <p:spPr>
          <a:xfrm>
            <a:off x="2891030" y="1092860"/>
            <a:ext cx="673261" cy="184666"/>
          </a:xfrm>
          <a:prstGeom prst="rect">
            <a:avLst/>
          </a:prstGeom>
        </p:spPr>
        <p:txBody>
          <a:bodyPr vert="horz" wrap="none" lIns="0" tIns="0" rIns="0" bIns="0" rtlCol="0">
            <a:spAutoFit/>
          </a:bodyPr>
          <a:lstStyle/>
          <a:p>
            <a:pPr marL="0">
              <a:lnSpc>
                <a:spcPct val="100000"/>
              </a:lnSpc>
            </a:pPr>
            <a:r>
              <a:rPr sz="1200" spc="10" dirty="0">
                <a:solidFill>
                  <a:srgbClr val="FFFFFF"/>
                </a:solidFill>
                <a:latin typeface="Arial"/>
                <a:cs typeface="Arial"/>
              </a:rPr>
              <a:t>•   </a:t>
            </a:r>
            <a:r>
              <a:rPr sz="1200" spc="10" dirty="0">
                <a:solidFill>
                  <a:srgbClr val="FFFFFF"/>
                </a:solidFill>
                <a:latin typeface="Segoe UI Light"/>
                <a:cs typeface="Segoe UI Light"/>
              </a:rPr>
              <a:t>Oximes</a:t>
            </a:r>
            <a:endParaRPr sz="1200" dirty="0">
              <a:latin typeface="Segoe UI Light"/>
              <a:cs typeface="Segoe UI Light"/>
            </a:endParaRPr>
          </a:p>
        </p:txBody>
      </p:sp>
      <p:sp>
        <p:nvSpPr>
          <p:cNvPr id="8" name="text 1"/>
          <p:cNvSpPr txBox="1"/>
          <p:nvPr/>
        </p:nvSpPr>
        <p:spPr>
          <a:xfrm>
            <a:off x="2891029" y="1367181"/>
            <a:ext cx="829394" cy="175433"/>
          </a:xfrm>
          <a:prstGeom prst="rect">
            <a:avLst/>
          </a:prstGeom>
        </p:spPr>
        <p:txBody>
          <a:bodyPr vert="horz" wrap="none" lIns="0" tIns="0" rIns="0" bIns="0" rtlCol="0">
            <a:spAutoFit/>
          </a:bodyPr>
          <a:lstStyle/>
          <a:p>
            <a:pPr marL="0">
              <a:lnSpc>
                <a:spcPct val="100000"/>
              </a:lnSpc>
            </a:pPr>
            <a:r>
              <a:rPr sz="1140" spc="10" dirty="0">
                <a:solidFill>
                  <a:srgbClr val="FFFFFF"/>
                </a:solidFill>
                <a:latin typeface="Arial"/>
                <a:cs typeface="Arial"/>
              </a:rPr>
              <a:t>•   </a:t>
            </a:r>
            <a:r>
              <a:rPr sz="1140" spc="10" dirty="0">
                <a:solidFill>
                  <a:srgbClr val="FFFFFF"/>
                </a:solidFill>
                <a:latin typeface="Segoe UI Light"/>
                <a:cs typeface="Segoe UI Light"/>
              </a:rPr>
              <a:t>Cumidines</a:t>
            </a:r>
            <a:endParaRPr sz="1100" dirty="0">
              <a:latin typeface="Segoe UI Light"/>
              <a:cs typeface="Segoe UI Light"/>
            </a:endParaRPr>
          </a:p>
        </p:txBody>
      </p:sp>
      <p:sp>
        <p:nvSpPr>
          <p:cNvPr id="9" name="text 1"/>
          <p:cNvSpPr txBox="1"/>
          <p:nvPr/>
        </p:nvSpPr>
        <p:spPr>
          <a:xfrm>
            <a:off x="2891029" y="1641755"/>
            <a:ext cx="1653658" cy="175433"/>
          </a:xfrm>
          <a:prstGeom prst="rect">
            <a:avLst/>
          </a:prstGeom>
        </p:spPr>
        <p:txBody>
          <a:bodyPr vert="horz" wrap="none" lIns="0" tIns="0" rIns="0" bIns="0" rtlCol="0">
            <a:spAutoFit/>
          </a:bodyPr>
          <a:lstStyle/>
          <a:p>
            <a:pPr marL="0">
              <a:lnSpc>
                <a:spcPct val="100000"/>
              </a:lnSpc>
            </a:pPr>
            <a:r>
              <a:rPr sz="1140" spc="10" dirty="0">
                <a:solidFill>
                  <a:srgbClr val="FFFFFF"/>
                </a:solidFill>
                <a:latin typeface="Arial"/>
                <a:cs typeface="Arial"/>
              </a:rPr>
              <a:t>•   </a:t>
            </a:r>
            <a:r>
              <a:rPr sz="1140" spc="10" dirty="0">
                <a:solidFill>
                  <a:srgbClr val="FFFFFF"/>
                </a:solidFill>
                <a:latin typeface="Segoe UI Light"/>
                <a:cs typeface="Segoe UI Light"/>
              </a:rPr>
              <a:t>Specialty </a:t>
            </a:r>
            <a:r>
              <a:rPr lang="en-US" sz="1140" spc="10" dirty="0">
                <a:solidFill>
                  <a:srgbClr val="FFFFFF"/>
                </a:solidFill>
                <a:latin typeface="Segoe UI Light"/>
                <a:cs typeface="Segoe UI Light"/>
              </a:rPr>
              <a:t>a</a:t>
            </a:r>
            <a:r>
              <a:rPr sz="1140" spc="10" dirty="0">
                <a:solidFill>
                  <a:srgbClr val="FFFFFF"/>
                </a:solidFill>
                <a:latin typeface="Segoe UI Light"/>
                <a:cs typeface="Segoe UI Light"/>
              </a:rPr>
              <a:t>grochemicals</a:t>
            </a:r>
            <a:endParaRPr sz="1100" dirty="0">
              <a:latin typeface="Segoe UI Light"/>
              <a:cs typeface="Segoe UI Light"/>
            </a:endParaRPr>
          </a:p>
        </p:txBody>
      </p:sp>
      <p:pic>
        <p:nvPicPr>
          <p:cNvPr id="16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798" y="3162300"/>
            <a:ext cx="878585" cy="1328928"/>
          </a:xfrm>
          <a:prstGeom prst="rect">
            <a:avLst/>
          </a:prstGeom>
        </p:spPr>
      </p:pic>
      <p:pic>
        <p:nvPicPr>
          <p:cNvPr id="161"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359" y="3470148"/>
            <a:ext cx="729234" cy="999744"/>
          </a:xfrm>
          <a:prstGeom prst="rect">
            <a:avLst/>
          </a:prstGeom>
        </p:spPr>
      </p:pic>
      <p:pic>
        <p:nvPicPr>
          <p:cNvPr id="16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5274" y="3168396"/>
            <a:ext cx="655320" cy="729234"/>
          </a:xfrm>
          <a:prstGeom prst="rect">
            <a:avLst/>
          </a:prstGeom>
        </p:spPr>
      </p:pic>
      <p:sp>
        <p:nvSpPr>
          <p:cNvPr id="99" name="object 99"/>
          <p:cNvSpPr/>
          <p:nvPr/>
        </p:nvSpPr>
        <p:spPr>
          <a:xfrm>
            <a:off x="3774061" y="3239135"/>
            <a:ext cx="734059" cy="1175601"/>
          </a:xfrm>
          <a:custGeom>
            <a:avLst/>
            <a:gdLst/>
            <a:ahLst/>
            <a:cxnLst/>
            <a:rect l="l" t="t" r="r" b="b"/>
            <a:pathLst>
              <a:path w="734059" h="1175601">
                <a:moveTo>
                  <a:pt x="146177" y="0"/>
                </a:moveTo>
                <a:cubicBezTo>
                  <a:pt x="470916" y="0"/>
                  <a:pt x="734060" y="263144"/>
                  <a:pt x="734060" y="587756"/>
                </a:cubicBezTo>
                <a:cubicBezTo>
                  <a:pt x="734060" y="912418"/>
                  <a:pt x="470916" y="1175601"/>
                  <a:pt x="146177" y="1175601"/>
                </a:cubicBezTo>
                <a:cubicBezTo>
                  <a:pt x="96900" y="1175601"/>
                  <a:pt x="47752" y="1169390"/>
                  <a:pt x="0" y="1157135"/>
                </a:cubicBezTo>
                <a:lnTo>
                  <a:pt x="146177" y="587756"/>
                </a:lnTo>
                <a:close/>
              </a:path>
            </a:pathLst>
          </a:custGeom>
          <a:solidFill>
            <a:srgbClr val="E4F7FD"/>
          </a:solidFill>
        </p:spPr>
        <p:txBody>
          <a:bodyPr wrap="square" lIns="0" tIns="0" rIns="0" bIns="0" rtlCol="0">
            <a:noAutofit/>
          </a:bodyPr>
          <a:lstStyle/>
          <a:p>
            <a:endParaRPr dirty="0"/>
          </a:p>
        </p:txBody>
      </p:sp>
      <p:sp>
        <p:nvSpPr>
          <p:cNvPr id="100" name="object 100"/>
          <p:cNvSpPr/>
          <p:nvPr/>
        </p:nvSpPr>
        <p:spPr>
          <a:xfrm>
            <a:off x="3270250" y="3543682"/>
            <a:ext cx="649986" cy="852589"/>
          </a:xfrm>
          <a:custGeom>
            <a:avLst/>
            <a:gdLst/>
            <a:ahLst/>
            <a:cxnLst/>
            <a:rect l="l" t="t" r="r" b="b"/>
            <a:pathLst>
              <a:path w="649986" h="852589">
                <a:moveTo>
                  <a:pt x="503809" y="852589"/>
                </a:moveTo>
                <a:cubicBezTo>
                  <a:pt x="189357" y="771842"/>
                  <a:pt x="0" y="451485"/>
                  <a:pt x="80645" y="137033"/>
                </a:cubicBezTo>
                <a:cubicBezTo>
                  <a:pt x="92964" y="89281"/>
                  <a:pt x="111125" y="43307"/>
                  <a:pt x="134874" y="0"/>
                </a:cubicBezTo>
                <a:lnTo>
                  <a:pt x="649986" y="283210"/>
                </a:lnTo>
                <a:close/>
              </a:path>
            </a:pathLst>
          </a:custGeom>
          <a:solidFill>
            <a:srgbClr val="3AC3F4"/>
          </a:solidFill>
        </p:spPr>
        <p:txBody>
          <a:bodyPr wrap="square" lIns="0" tIns="0" rIns="0" bIns="0" rtlCol="0">
            <a:noAutofit/>
          </a:bodyPr>
          <a:lstStyle/>
          <a:p>
            <a:endParaRPr dirty="0"/>
          </a:p>
        </p:txBody>
      </p:sp>
      <p:sp>
        <p:nvSpPr>
          <p:cNvPr id="101" name="object 101"/>
          <p:cNvSpPr/>
          <p:nvPr/>
        </p:nvSpPr>
        <p:spPr>
          <a:xfrm>
            <a:off x="3405124" y="3239136"/>
            <a:ext cx="515112" cy="587756"/>
          </a:xfrm>
          <a:custGeom>
            <a:avLst/>
            <a:gdLst/>
            <a:ahLst/>
            <a:cxnLst/>
            <a:rect l="l" t="t" r="r" b="b"/>
            <a:pathLst>
              <a:path w="515112" h="587756">
                <a:moveTo>
                  <a:pt x="0" y="304546"/>
                </a:moveTo>
                <a:cubicBezTo>
                  <a:pt x="103378" y="116713"/>
                  <a:pt x="300735" y="0"/>
                  <a:pt x="515112" y="0"/>
                </a:cubicBezTo>
                <a:lnTo>
                  <a:pt x="515112" y="587756"/>
                </a:lnTo>
                <a:close/>
              </a:path>
            </a:pathLst>
          </a:custGeom>
          <a:solidFill>
            <a:srgbClr val="0095DA"/>
          </a:solidFill>
        </p:spPr>
        <p:txBody>
          <a:bodyPr wrap="square" lIns="0" tIns="0" rIns="0" bIns="0" rtlCol="0">
            <a:noAutofit/>
          </a:bodyPr>
          <a:lstStyle/>
          <a:p>
            <a:endParaRPr dirty="0"/>
          </a:p>
        </p:txBody>
      </p:sp>
      <p:sp>
        <p:nvSpPr>
          <p:cNvPr id="102" name="object 102"/>
          <p:cNvSpPr/>
          <p:nvPr/>
        </p:nvSpPr>
        <p:spPr>
          <a:xfrm>
            <a:off x="2798066" y="2298954"/>
            <a:ext cx="2136267" cy="3048"/>
          </a:xfrm>
          <a:custGeom>
            <a:avLst/>
            <a:gdLst/>
            <a:ahLst/>
            <a:cxnLst/>
            <a:rect l="l" t="t" r="r" b="b"/>
            <a:pathLst>
              <a:path w="2136267" h="3048">
                <a:moveTo>
                  <a:pt x="1524" y="1524"/>
                </a:moveTo>
                <a:lnTo>
                  <a:pt x="2134743" y="1524"/>
                </a:lnTo>
              </a:path>
            </a:pathLst>
          </a:custGeom>
          <a:ln w="3048">
            <a:solidFill>
              <a:srgbClr val="0095DA"/>
            </a:solidFill>
          </a:ln>
        </p:spPr>
        <p:txBody>
          <a:bodyPr wrap="square" lIns="0" tIns="0" rIns="0" bIns="0" rtlCol="0">
            <a:noAutofit/>
          </a:bodyPr>
          <a:lstStyle/>
          <a:p>
            <a:endParaRPr dirty="0"/>
          </a:p>
        </p:txBody>
      </p:sp>
      <p:sp>
        <p:nvSpPr>
          <p:cNvPr id="10" name="text 1"/>
          <p:cNvSpPr txBox="1"/>
          <p:nvPr/>
        </p:nvSpPr>
        <p:spPr>
          <a:xfrm>
            <a:off x="3443602" y="3826935"/>
            <a:ext cx="305212" cy="184666"/>
          </a:xfrm>
          <a:prstGeom prst="rect">
            <a:avLst/>
          </a:prstGeom>
        </p:spPr>
        <p:txBody>
          <a:bodyPr vert="horz" wrap="none" lIns="0" tIns="0" rIns="0" bIns="0" rtlCol="0">
            <a:spAutoFit/>
          </a:bodyPr>
          <a:lstStyle/>
          <a:p>
            <a:pPr marL="0">
              <a:lnSpc>
                <a:spcPct val="100000"/>
              </a:lnSpc>
            </a:pPr>
            <a:r>
              <a:rPr lang="en-US" sz="1200" spc="10" dirty="0">
                <a:latin typeface="Segoe UI Semibold"/>
                <a:cs typeface="Segoe UI Semibold"/>
              </a:rPr>
              <a:t>29</a:t>
            </a:r>
            <a:r>
              <a:rPr sz="1200" spc="10" dirty="0">
                <a:latin typeface="Segoe UI Semibold"/>
                <a:cs typeface="Segoe UI Semibold"/>
              </a:rPr>
              <a:t>%</a:t>
            </a:r>
            <a:endParaRPr sz="1200" dirty="0">
              <a:latin typeface="Segoe UI Semibold"/>
              <a:cs typeface="Segoe UI Semibold"/>
            </a:endParaRPr>
          </a:p>
        </p:txBody>
      </p:sp>
      <p:sp>
        <p:nvSpPr>
          <p:cNvPr id="11" name="text 1"/>
          <p:cNvSpPr txBox="1"/>
          <p:nvPr/>
        </p:nvSpPr>
        <p:spPr>
          <a:xfrm>
            <a:off x="3233422" y="2832515"/>
            <a:ext cx="1361911" cy="169277"/>
          </a:xfrm>
          <a:prstGeom prst="rect">
            <a:avLst/>
          </a:prstGeom>
        </p:spPr>
        <p:txBody>
          <a:bodyPr vert="horz" wrap="none" lIns="0" tIns="0" rIns="0" bIns="0" rtlCol="0">
            <a:spAutoFit/>
          </a:bodyPr>
          <a:lstStyle/>
          <a:p>
            <a:pPr marL="0">
              <a:lnSpc>
                <a:spcPct val="100000"/>
              </a:lnSpc>
            </a:pPr>
            <a:r>
              <a:rPr sz="1100" spc="10" dirty="0">
                <a:solidFill>
                  <a:srgbClr val="FFFFFF"/>
                </a:solidFill>
                <a:latin typeface="Segoe UI Light"/>
                <a:cs typeface="Segoe UI Light"/>
              </a:rPr>
              <a:t>Total Revenues in FY</a:t>
            </a:r>
            <a:r>
              <a:rPr lang="en-US" sz="1100" spc="10" dirty="0">
                <a:solidFill>
                  <a:srgbClr val="FFFFFF"/>
                </a:solidFill>
                <a:latin typeface="Segoe UI Light"/>
                <a:cs typeface="Segoe UI Light"/>
              </a:rPr>
              <a:t>19</a:t>
            </a:r>
            <a:endParaRPr sz="1100" dirty="0">
              <a:latin typeface="Segoe UI Light"/>
              <a:cs typeface="Segoe UI Light"/>
            </a:endParaRPr>
          </a:p>
        </p:txBody>
      </p:sp>
      <p:sp>
        <p:nvSpPr>
          <p:cNvPr id="12" name="text 1"/>
          <p:cNvSpPr txBox="1"/>
          <p:nvPr/>
        </p:nvSpPr>
        <p:spPr>
          <a:xfrm>
            <a:off x="3505200" y="2487443"/>
            <a:ext cx="816185" cy="307777"/>
          </a:xfrm>
          <a:prstGeom prst="rect">
            <a:avLst/>
          </a:prstGeom>
        </p:spPr>
        <p:txBody>
          <a:bodyPr vert="horz" wrap="none" lIns="0" tIns="0" rIns="0" bIns="0" rtlCol="0">
            <a:spAutoFit/>
          </a:bodyPr>
          <a:lstStyle/>
          <a:p>
            <a:pPr marL="0">
              <a:lnSpc>
                <a:spcPct val="100000"/>
              </a:lnSpc>
            </a:pPr>
            <a:r>
              <a:rPr lang="en-US" sz="2000" spc="10" dirty="0">
                <a:solidFill>
                  <a:srgbClr val="FFFFFF"/>
                </a:solidFill>
                <a:latin typeface="Segoe UI Semibold"/>
                <a:cs typeface="Segoe UI Semibold"/>
              </a:rPr>
              <a:t>29</a:t>
            </a:r>
            <a:r>
              <a:rPr sz="2000" spc="10" dirty="0">
                <a:solidFill>
                  <a:srgbClr val="FFFFFF"/>
                </a:solidFill>
                <a:latin typeface="Segoe UI Semibold"/>
                <a:cs typeface="Segoe UI Semibold"/>
              </a:rPr>
              <a:t>%</a:t>
            </a:r>
            <a:r>
              <a:rPr lang="en-US" sz="2000" spc="10" dirty="0">
                <a:solidFill>
                  <a:srgbClr val="FFFFFF"/>
                </a:solidFill>
                <a:latin typeface="Segoe UI Semibold"/>
                <a:cs typeface="Segoe UI Semibold"/>
              </a:rPr>
              <a:t> of</a:t>
            </a:r>
            <a:endParaRPr sz="2000" dirty="0">
              <a:latin typeface="Segoe UI Semibold"/>
              <a:cs typeface="Segoe UI Semibold"/>
            </a:endParaRPr>
          </a:p>
        </p:txBody>
      </p:sp>
      <p:sp>
        <p:nvSpPr>
          <p:cNvPr id="13" name="text 1"/>
          <p:cNvSpPr txBox="1"/>
          <p:nvPr/>
        </p:nvSpPr>
        <p:spPr>
          <a:xfrm>
            <a:off x="479933" y="1962150"/>
            <a:ext cx="1284647"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BUSINESS</a:t>
            </a:r>
            <a:endParaRPr sz="2200" dirty="0">
              <a:solidFill>
                <a:srgbClr val="0070C0"/>
              </a:solidFill>
              <a:latin typeface="Segoe UI Semibold"/>
              <a:cs typeface="Segoe UI Semibold"/>
            </a:endParaRPr>
          </a:p>
        </p:txBody>
      </p:sp>
      <p:sp>
        <p:nvSpPr>
          <p:cNvPr id="14" name="text 1"/>
          <p:cNvSpPr txBox="1"/>
          <p:nvPr/>
        </p:nvSpPr>
        <p:spPr>
          <a:xfrm>
            <a:off x="479932" y="2246864"/>
            <a:ext cx="1440138"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SEGMENTS</a:t>
            </a:r>
            <a:endParaRPr sz="2200" dirty="0">
              <a:solidFill>
                <a:srgbClr val="0070C0"/>
              </a:solidFill>
              <a:latin typeface="Segoe UI Semibold"/>
              <a:cs typeface="Segoe UI Semibold"/>
            </a:endParaRPr>
          </a:p>
        </p:txBody>
      </p:sp>
      <p:sp>
        <p:nvSpPr>
          <p:cNvPr id="15" name="text 1"/>
          <p:cNvSpPr txBox="1"/>
          <p:nvPr/>
        </p:nvSpPr>
        <p:spPr>
          <a:xfrm>
            <a:off x="479931" y="2761666"/>
            <a:ext cx="1858586" cy="246221"/>
          </a:xfrm>
          <a:prstGeom prst="rect">
            <a:avLst/>
          </a:prstGeom>
        </p:spPr>
        <p:txBody>
          <a:bodyPr vert="horz" wrap="none" lIns="0" tIns="0" rIns="0" bIns="0" rtlCol="0">
            <a:spAutoFit/>
          </a:bodyPr>
          <a:lstStyle/>
          <a:p>
            <a:pPr marL="0">
              <a:lnSpc>
                <a:spcPct val="100000"/>
              </a:lnSpc>
            </a:pPr>
            <a:r>
              <a:rPr sz="1600" spc="10" dirty="0">
                <a:solidFill>
                  <a:srgbClr val="0070C0"/>
                </a:solidFill>
                <a:latin typeface="Segoe UI Light"/>
                <a:cs typeface="Segoe UI Light"/>
              </a:rPr>
              <a:t>FINE AND SPECIALTY</a:t>
            </a:r>
            <a:endParaRPr sz="1600" dirty="0">
              <a:solidFill>
                <a:srgbClr val="0070C0"/>
              </a:solidFill>
              <a:latin typeface="Segoe UI Light"/>
              <a:cs typeface="Segoe UI Light"/>
            </a:endParaRPr>
          </a:p>
        </p:txBody>
      </p:sp>
      <p:sp>
        <p:nvSpPr>
          <p:cNvPr id="16" name="text 1"/>
          <p:cNvSpPr txBox="1"/>
          <p:nvPr/>
        </p:nvSpPr>
        <p:spPr>
          <a:xfrm>
            <a:off x="479933" y="2968930"/>
            <a:ext cx="1055097" cy="246221"/>
          </a:xfrm>
          <a:prstGeom prst="rect">
            <a:avLst/>
          </a:prstGeom>
        </p:spPr>
        <p:txBody>
          <a:bodyPr vert="horz" wrap="none" lIns="0" tIns="0" rIns="0" bIns="0" rtlCol="0">
            <a:spAutoFit/>
          </a:bodyPr>
          <a:lstStyle/>
          <a:p>
            <a:pPr marL="0">
              <a:lnSpc>
                <a:spcPct val="100000"/>
              </a:lnSpc>
            </a:pPr>
            <a:r>
              <a:rPr sz="1600" spc="10" dirty="0">
                <a:solidFill>
                  <a:srgbClr val="0070C0"/>
                </a:solidFill>
                <a:latin typeface="Segoe UI Light"/>
                <a:cs typeface="Segoe UI Light"/>
              </a:rPr>
              <a:t>CHEMICALS</a:t>
            </a:r>
            <a:endParaRPr sz="1600" dirty="0">
              <a:solidFill>
                <a:srgbClr val="0070C0"/>
              </a:solidFill>
              <a:latin typeface="Segoe UI Light"/>
              <a:cs typeface="Segoe UI Light"/>
            </a:endParaRPr>
          </a:p>
        </p:txBody>
      </p:sp>
      <p:sp>
        <p:nvSpPr>
          <p:cNvPr id="103" name="object 103"/>
          <p:cNvSpPr/>
          <p:nvPr/>
        </p:nvSpPr>
        <p:spPr>
          <a:xfrm>
            <a:off x="493649" y="2671567"/>
            <a:ext cx="2020951" cy="12954"/>
          </a:xfrm>
          <a:custGeom>
            <a:avLst/>
            <a:gdLst/>
            <a:ahLst/>
            <a:cxnLst/>
            <a:rect l="l" t="t" r="r" b="b"/>
            <a:pathLst>
              <a:path w="2020951" h="12954">
                <a:moveTo>
                  <a:pt x="6477" y="6477"/>
                </a:moveTo>
                <a:lnTo>
                  <a:pt x="2014474" y="6477"/>
                </a:lnTo>
              </a:path>
            </a:pathLst>
          </a:custGeom>
          <a:ln w="12954">
            <a:solidFill>
              <a:srgbClr val="3E3E3E"/>
            </a:solidFill>
          </a:ln>
        </p:spPr>
        <p:txBody>
          <a:bodyPr wrap="square" lIns="0" tIns="0" rIns="0" bIns="0" rtlCol="0">
            <a:noAutofit/>
          </a:bodyPr>
          <a:lstStyle/>
          <a:p>
            <a:endParaRPr dirty="0">
              <a:solidFill>
                <a:srgbClr val="0070C0"/>
              </a:solidFill>
            </a:endParaRPr>
          </a:p>
        </p:txBody>
      </p:sp>
      <p:sp>
        <p:nvSpPr>
          <p:cNvPr id="17" name="text 1"/>
          <p:cNvSpPr txBox="1"/>
          <p:nvPr/>
        </p:nvSpPr>
        <p:spPr>
          <a:xfrm>
            <a:off x="6781800" y="2416451"/>
            <a:ext cx="892873" cy="155299"/>
          </a:xfrm>
          <a:prstGeom prst="rect">
            <a:avLst/>
          </a:prstGeom>
        </p:spPr>
        <p:txBody>
          <a:bodyPr vert="horz" wrap="none" lIns="0" tIns="0" rIns="0" bIns="0" rtlCol="0">
            <a:spAutoFit/>
          </a:bodyPr>
          <a:lstStyle/>
          <a:p>
            <a:pPr marL="0">
              <a:lnSpc>
                <a:spcPct val="100000"/>
              </a:lnSpc>
            </a:pPr>
            <a:r>
              <a:rPr sz="1009" spc="10" dirty="0">
                <a:solidFill>
                  <a:srgbClr val="3E3E3E"/>
                </a:solidFill>
                <a:latin typeface="Segoe UI Light"/>
                <a:cs typeface="Segoe UI Light"/>
              </a:rPr>
              <a:t>Pharmaceuticals</a:t>
            </a:r>
            <a:endParaRPr sz="1000" dirty="0">
              <a:latin typeface="Segoe UI Light"/>
              <a:cs typeface="Segoe UI Light"/>
            </a:endParaRPr>
          </a:p>
        </p:txBody>
      </p:sp>
      <p:sp>
        <p:nvSpPr>
          <p:cNvPr id="18" name="text 1"/>
          <p:cNvSpPr txBox="1"/>
          <p:nvPr/>
        </p:nvSpPr>
        <p:spPr>
          <a:xfrm>
            <a:off x="8415148" y="1123950"/>
            <a:ext cx="347852" cy="169277"/>
          </a:xfrm>
          <a:prstGeom prst="rect">
            <a:avLst/>
          </a:prstGeom>
        </p:spPr>
        <p:txBody>
          <a:bodyPr vert="horz" wrap="none" lIns="0" tIns="0" rIns="0" bIns="0" rtlCol="0">
            <a:spAutoFit/>
          </a:bodyPr>
          <a:lstStyle/>
          <a:p>
            <a:pPr marL="0">
              <a:lnSpc>
                <a:spcPct val="100000"/>
              </a:lnSpc>
            </a:pPr>
            <a:r>
              <a:rPr sz="1100" spc="10" dirty="0">
                <a:solidFill>
                  <a:srgbClr val="3E3E3E"/>
                </a:solidFill>
                <a:latin typeface="Segoe UI Light"/>
                <a:cs typeface="Segoe UI Light"/>
              </a:rPr>
              <a:t>Paper</a:t>
            </a:r>
            <a:endParaRPr sz="1100" dirty="0">
              <a:latin typeface="Segoe UI Light"/>
              <a:cs typeface="Segoe UI Light"/>
            </a:endParaRPr>
          </a:p>
        </p:txBody>
      </p:sp>
      <p:sp>
        <p:nvSpPr>
          <p:cNvPr id="19" name="text 1"/>
          <p:cNvSpPr txBox="1"/>
          <p:nvPr/>
        </p:nvSpPr>
        <p:spPr>
          <a:xfrm>
            <a:off x="5590642" y="1123950"/>
            <a:ext cx="810158" cy="155299"/>
          </a:xfrm>
          <a:prstGeom prst="rect">
            <a:avLst/>
          </a:prstGeom>
        </p:spPr>
        <p:txBody>
          <a:bodyPr vert="horz" wrap="none" lIns="0" tIns="0" rIns="0" bIns="0" rtlCol="0">
            <a:spAutoFit/>
          </a:bodyPr>
          <a:lstStyle/>
          <a:p>
            <a:pPr marL="0">
              <a:lnSpc>
                <a:spcPct val="100000"/>
              </a:lnSpc>
            </a:pPr>
            <a:r>
              <a:rPr sz="1009" spc="10" dirty="0">
                <a:solidFill>
                  <a:srgbClr val="3E3E3E"/>
                </a:solidFill>
                <a:latin typeface="Segoe UI Light"/>
                <a:cs typeface="Segoe UI Light"/>
              </a:rPr>
              <a:t>Agrochemicals</a:t>
            </a:r>
            <a:endParaRPr sz="1000" dirty="0">
              <a:latin typeface="Segoe UI Light"/>
              <a:cs typeface="Segoe UI Light"/>
            </a:endParaRPr>
          </a:p>
        </p:txBody>
      </p:sp>
      <p:pic>
        <p:nvPicPr>
          <p:cNvPr id="163"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pic>
        <p:nvPicPr>
          <p:cNvPr id="164"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014" y="56324"/>
            <a:ext cx="1030986" cy="1049274"/>
          </a:xfrm>
          <a:prstGeom prst="rect">
            <a:avLst/>
          </a:prstGeom>
        </p:spPr>
      </p:pic>
      <p:pic>
        <p:nvPicPr>
          <p:cNvPr id="165"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1000" y="72464"/>
            <a:ext cx="1045464" cy="1045464"/>
          </a:xfrm>
          <a:prstGeom prst="rect">
            <a:avLst/>
          </a:prstGeom>
        </p:spPr>
      </p:pic>
      <p:pic>
        <p:nvPicPr>
          <p:cNvPr id="166"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5600" y="1370076"/>
            <a:ext cx="1099566" cy="1049274"/>
          </a:xfrm>
          <a:prstGeom prst="rect">
            <a:avLst/>
          </a:prstGeom>
        </p:spPr>
      </p:pic>
      <p:sp>
        <p:nvSpPr>
          <p:cNvPr id="20" name="text 1"/>
          <p:cNvSpPr txBox="1"/>
          <p:nvPr/>
        </p:nvSpPr>
        <p:spPr>
          <a:xfrm>
            <a:off x="8923529" y="4923859"/>
            <a:ext cx="87524" cy="107722"/>
          </a:xfrm>
          <a:prstGeom prst="rect">
            <a:avLst/>
          </a:prstGeom>
        </p:spPr>
        <p:txBody>
          <a:bodyPr vert="horz" wrap="none" lIns="0" tIns="0" rIns="0" bIns="0" rtlCol="0">
            <a:spAutoFit/>
          </a:bodyPr>
          <a:lstStyle/>
          <a:p>
            <a:pPr marL="0">
              <a:lnSpc>
                <a:spcPct val="100000"/>
              </a:lnSpc>
            </a:pPr>
            <a:r>
              <a:rPr lang="en-US" sz="700" spc="10" dirty="0">
                <a:solidFill>
                  <a:srgbClr val="212121"/>
                </a:solidFill>
                <a:latin typeface="Segoe UI Semibold"/>
                <a:cs typeface="Segoe UI Semibold"/>
              </a:rPr>
              <a:t>17</a:t>
            </a:r>
            <a:endParaRPr sz="700" dirty="0">
              <a:latin typeface="Segoe UI Semibold"/>
              <a:cs typeface="Segoe UI Semibold"/>
            </a:endParaRPr>
          </a:p>
        </p:txBody>
      </p:sp>
      <p:pic>
        <p:nvPicPr>
          <p:cNvPr id="38" name="Image"/>
          <p:cNvPicPr>
            <a:picLocks noChangeAspect="1"/>
          </p:cNvPicPr>
          <p:nvPr/>
        </p:nvPicPr>
        <p:blipFill rotWithShape="1">
          <a:blip r:embed="rId10">
            <a:grayscl/>
            <a:extLst>
              <a:ext uri="{28A0092B-C50C-407E-A947-70E740481C1C}">
                <a14:useLocalDpi xmlns:a14="http://schemas.microsoft.com/office/drawing/2010/main" val="0"/>
              </a:ext>
            </a:extLst>
          </a:blip>
          <a:srcRect l="8836" t="26696" r="57127" b="54118"/>
          <a:stretch/>
        </p:blipFill>
        <p:spPr>
          <a:xfrm>
            <a:off x="5435097" y="1369279"/>
            <a:ext cx="1041903" cy="1039873"/>
          </a:xfrm>
          <a:prstGeom prst="rect">
            <a:avLst/>
          </a:prstGeom>
        </p:spPr>
      </p:pic>
      <p:pic>
        <p:nvPicPr>
          <p:cNvPr id="41" name="Image"/>
          <p:cNvPicPr>
            <a:picLocks noChangeAspect="1"/>
          </p:cNvPicPr>
          <p:nvPr/>
        </p:nvPicPr>
        <p:blipFill rotWithShape="1">
          <a:blip r:embed="rId10">
            <a:duotone>
              <a:prstClr val="black"/>
              <a:srgbClr val="D9C3A5">
                <a:tint val="50000"/>
                <a:satMod val="180000"/>
              </a:srgbClr>
            </a:duotone>
            <a:extLst>
              <a:ext uri="{28A0092B-C50C-407E-A947-70E740481C1C}">
                <a14:useLocalDpi xmlns:a14="http://schemas.microsoft.com/office/drawing/2010/main" val="0"/>
              </a:ext>
            </a:extLst>
          </a:blip>
          <a:srcRect l="7247" t="51308" r="56362" b="28993"/>
          <a:stretch/>
        </p:blipFill>
        <p:spPr>
          <a:xfrm>
            <a:off x="6705600" y="57150"/>
            <a:ext cx="1107509" cy="1061604"/>
          </a:xfrm>
          <a:prstGeom prst="rect">
            <a:avLst/>
          </a:prstGeom>
        </p:spPr>
      </p:pic>
      <p:sp>
        <p:nvSpPr>
          <p:cNvPr id="42" name="text 1"/>
          <p:cNvSpPr txBox="1"/>
          <p:nvPr/>
        </p:nvSpPr>
        <p:spPr>
          <a:xfrm>
            <a:off x="6823157" y="1123950"/>
            <a:ext cx="1025281" cy="155299"/>
          </a:xfrm>
          <a:prstGeom prst="rect">
            <a:avLst/>
          </a:prstGeom>
        </p:spPr>
        <p:txBody>
          <a:bodyPr vert="horz" wrap="none" lIns="0" tIns="0" rIns="0" bIns="0" rtlCol="0">
            <a:spAutoFit/>
          </a:bodyPr>
          <a:lstStyle/>
          <a:p>
            <a:pPr marL="0">
              <a:lnSpc>
                <a:spcPct val="100000"/>
              </a:lnSpc>
            </a:pPr>
            <a:r>
              <a:rPr lang="en-US" sz="1009" spc="10" dirty="0">
                <a:solidFill>
                  <a:srgbClr val="3E3E3E"/>
                </a:solidFill>
                <a:latin typeface="Segoe UI Light"/>
                <a:cs typeface="Segoe UI Light"/>
              </a:rPr>
              <a:t>Colors &amp; Pigments</a:t>
            </a:r>
            <a:endParaRPr sz="1000" dirty="0">
              <a:latin typeface="Segoe UI Light"/>
              <a:cs typeface="Segoe UI Light"/>
            </a:endParaRPr>
          </a:p>
        </p:txBody>
      </p:sp>
      <p:sp>
        <p:nvSpPr>
          <p:cNvPr id="43" name="text 1"/>
          <p:cNvSpPr txBox="1"/>
          <p:nvPr/>
        </p:nvSpPr>
        <p:spPr>
          <a:xfrm>
            <a:off x="5633923" y="2401873"/>
            <a:ext cx="766877" cy="155299"/>
          </a:xfrm>
          <a:prstGeom prst="rect">
            <a:avLst/>
          </a:prstGeom>
        </p:spPr>
        <p:txBody>
          <a:bodyPr vert="horz" wrap="none" lIns="0" tIns="0" rIns="0" bIns="0" rtlCol="0">
            <a:spAutoFit/>
          </a:bodyPr>
          <a:lstStyle/>
          <a:p>
            <a:pPr marL="0">
              <a:lnSpc>
                <a:spcPct val="100000"/>
              </a:lnSpc>
            </a:pPr>
            <a:r>
              <a:rPr lang="en-US" sz="1009" spc="10" dirty="0">
                <a:solidFill>
                  <a:srgbClr val="3E3E3E"/>
                </a:solidFill>
                <a:latin typeface="Segoe UI Light"/>
                <a:cs typeface="Segoe UI Light"/>
              </a:rPr>
              <a:t>Personal Care</a:t>
            </a:r>
            <a:endParaRPr sz="1000" dirty="0">
              <a:latin typeface="Segoe UI Light"/>
              <a:cs typeface="Segoe UI Light"/>
            </a:endParaRPr>
          </a:p>
        </p:txBody>
      </p:sp>
      <p:sp>
        <p:nvSpPr>
          <p:cNvPr id="36" name="Isosceles Triangle 35"/>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16200000">
            <a:off x="8052679" y="2889291"/>
            <a:ext cx="1436369" cy="777729"/>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426604" y="2038350"/>
            <a:ext cx="2087996" cy="1015663"/>
          </a:xfrm>
          <a:prstGeom prst="rect">
            <a:avLst/>
          </a:prstGeom>
        </p:spPr>
        <p:txBody>
          <a:bodyPr vert="horz" wrap="square" lIns="0" tIns="0" rIns="0" bIns="0" rtlCol="0">
            <a:spAutoFit/>
          </a:bodyPr>
          <a:lstStyle/>
          <a:p>
            <a:r>
              <a:rPr lang="en-US" sz="2200" spc="10" dirty="0">
                <a:solidFill>
                  <a:srgbClr val="0070C0"/>
                </a:solidFill>
                <a:latin typeface="Segoe UI Semibold"/>
                <a:cs typeface="Segoe UI Semibold"/>
              </a:rPr>
              <a:t>FINE &amp; SPECIALTY CUSTOMERS</a:t>
            </a:r>
            <a:endParaRPr lang="en-US" sz="2200" dirty="0">
              <a:solidFill>
                <a:srgbClr val="0070C0"/>
              </a:solidFill>
              <a:latin typeface="Segoe UI Semibold"/>
              <a:cs typeface="Segoe UI Semibold"/>
            </a:endParaRPr>
          </a:p>
        </p:txBody>
      </p:sp>
      <p:sp>
        <p:nvSpPr>
          <p:cNvPr id="6" name="text 1"/>
          <p:cNvSpPr txBox="1"/>
          <p:nvPr/>
        </p:nvSpPr>
        <p:spPr>
          <a:xfrm>
            <a:off x="8923529" y="4923859"/>
            <a:ext cx="89127"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1</a:t>
            </a:r>
            <a:r>
              <a:rPr lang="en-US" sz="700" spc="10" dirty="0">
                <a:solidFill>
                  <a:srgbClr val="212121"/>
                </a:solidFill>
                <a:latin typeface="Segoe UI Semibold"/>
                <a:cs typeface="Segoe UI Semibold"/>
              </a:rPr>
              <a:t>8</a:t>
            </a:r>
            <a:endParaRPr sz="700" dirty="0">
              <a:latin typeface="Segoe UI Semibold"/>
              <a:cs typeface="Segoe UI Semibold"/>
            </a:endParaRPr>
          </a:p>
        </p:txBody>
      </p:sp>
      <p:sp>
        <p:nvSpPr>
          <p:cNvPr id="7" name="AutoShape 2" descr="Image result for lo real logo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pic>
        <p:nvPicPr>
          <p:cNvPr id="3075" name="Picture 3" descr="C:\Users\04782\Desktop\loreal-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374" y="1123950"/>
            <a:ext cx="840598" cy="6304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04782\Desktop\co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275" y="1192366"/>
            <a:ext cx="939384" cy="56363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04782\Desktop\800px-Henkel-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342" y="2272622"/>
            <a:ext cx="966258" cy="5459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04782\Desktop\downloa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5224" y="2259691"/>
            <a:ext cx="1604176" cy="488741"/>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3876" y="3509772"/>
            <a:ext cx="1601524" cy="254178"/>
          </a:xfrm>
          <a:prstGeom prst="rect">
            <a:avLst/>
          </a:prstGeom>
        </p:spPr>
      </p:pic>
      <p:pic>
        <p:nvPicPr>
          <p:cNvPr id="4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9619" y="3229800"/>
            <a:ext cx="845881" cy="846570"/>
          </a:xfrm>
          <a:prstGeom prst="rect">
            <a:avLst/>
          </a:prstGeom>
        </p:spPr>
      </p:pic>
      <p:pic>
        <p:nvPicPr>
          <p:cNvPr id="48"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0010" y="3513238"/>
            <a:ext cx="928590" cy="388810"/>
          </a:xfrm>
          <a:prstGeom prst="rect">
            <a:avLst/>
          </a:prstGeom>
        </p:spPr>
      </p:pic>
      <p:pic>
        <p:nvPicPr>
          <p:cNvPr id="49"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13875" y="2185444"/>
            <a:ext cx="1447735" cy="486976"/>
          </a:xfrm>
          <a:prstGeom prst="rect">
            <a:avLst/>
          </a:prstGeom>
        </p:spPr>
      </p:pic>
      <p:pic>
        <p:nvPicPr>
          <p:cNvPr id="3079" name="Picture 7" descr="C:\Users\04782\Desktop\BASF_logo_gree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1953" y="1201349"/>
            <a:ext cx="1094776" cy="54738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22" name="Isosceles Triangle 21"/>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32711" y="1"/>
            <a:ext cx="51911" cy="5143499"/>
          </a:xfrm>
          <a:prstGeom prst="rect">
            <a:avLst/>
          </a:prstGeom>
          <a:effectLst>
            <a:innerShdw blurRad="114300">
              <a:prstClr val="black"/>
            </a:innerShdw>
          </a:effectLst>
        </p:spPr>
      </p:pic>
    </p:spTree>
    <p:extLst>
      <p:ext uri="{BB962C8B-B14F-4D97-AF65-F5344CB8AC3E}">
        <p14:creationId xmlns:p14="http://schemas.microsoft.com/office/powerpoint/2010/main" val="3669759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0"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
            <a:ext cx="2701290" cy="5162550"/>
          </a:xfrm>
          <a:prstGeom prst="rect">
            <a:avLst/>
          </a:prstGeom>
          <a:effectLst>
            <a:innerShdw blurRad="114300">
              <a:prstClr val="black"/>
            </a:innerShdw>
          </a:effectLst>
        </p:spPr>
      </p:pic>
      <p:sp>
        <p:nvSpPr>
          <p:cNvPr id="3" name="text 1"/>
          <p:cNvSpPr txBox="1"/>
          <p:nvPr/>
        </p:nvSpPr>
        <p:spPr>
          <a:xfrm>
            <a:off x="5628897" y="2631579"/>
            <a:ext cx="2683000" cy="1846659"/>
          </a:xfrm>
          <a:prstGeom prst="rect">
            <a:avLst/>
          </a:prstGeom>
        </p:spPr>
        <p:txBody>
          <a:bodyPr vert="horz" wrap="square" lIns="0" tIns="0" rIns="0" bIns="0" rtlCol="0">
            <a:spAutoFit/>
          </a:bodyPr>
          <a:lstStyle/>
          <a:p>
            <a:pPr marL="171450" indent="-171450">
              <a:buFont typeface="Arial" panose="020B0604020202020204" pitchFamily="34" charset="0"/>
              <a:buChar char="•"/>
            </a:pPr>
            <a:r>
              <a:rPr lang="en-US" sz="1000" spc="10" dirty="0">
                <a:latin typeface="Segoe UI Light" panose="020B0502040204020203" pitchFamily="34" charset="0"/>
                <a:cs typeface="Segoe UI Light" panose="020B0502040204020203" pitchFamily="34" charset="0"/>
              </a:rPr>
              <a:t>Florescent Whitening Agent (FWA) is an application chemical; commonly known as Optical Brightening Agent (OBA).</a:t>
            </a:r>
            <a:endParaRPr lang="en-US" sz="1000" dirty="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sz="1000" spc="10" dirty="0">
                <a:latin typeface="Segoe UI Light" panose="020B0502040204020203" pitchFamily="34" charset="0"/>
                <a:cs typeface="Segoe UI Light" panose="020B0502040204020203" pitchFamily="34" charset="0"/>
              </a:rPr>
              <a:t>Fully integrated manufacturer of FWA</a:t>
            </a:r>
            <a:r>
              <a:rPr lang="en-US" sz="1000" spc="10" dirty="0">
                <a:latin typeface="Segoe UI Light" panose="020B0502040204020203" pitchFamily="34" charset="0"/>
                <a:cs typeface="Segoe UI Light" panose="020B0502040204020203" pitchFamily="34" charset="0"/>
              </a:rPr>
              <a:t>, startup from Toluene as basic building block</a:t>
            </a:r>
          </a:p>
          <a:p>
            <a:pPr marL="171450" indent="-171450">
              <a:buFont typeface="Arial" panose="020B0604020202020204" pitchFamily="34" charset="0"/>
              <a:buChar char="•"/>
            </a:pPr>
            <a:r>
              <a:rPr lang="en-US" sz="1000" spc="10" dirty="0">
                <a:latin typeface="Segoe UI Light" panose="020B0502040204020203" pitchFamily="34" charset="0"/>
                <a:cs typeface="Segoe UI Light" panose="020B0502040204020203" pitchFamily="34" charset="0"/>
              </a:rPr>
              <a:t>Wide applications across Paper, Detergents,</a:t>
            </a:r>
            <a:r>
              <a:rPr lang="en-US" sz="1000" dirty="0">
                <a:latin typeface="Segoe UI Light" panose="020B0502040204020203" pitchFamily="34" charset="0"/>
                <a:cs typeface="Segoe UI Light" panose="020B0502040204020203" pitchFamily="34" charset="0"/>
              </a:rPr>
              <a:t> </a:t>
            </a:r>
            <a:r>
              <a:rPr lang="en-US" sz="1000" spc="10" dirty="0">
                <a:latin typeface="Segoe UI Light" panose="020B0502040204020203" pitchFamily="34" charset="0"/>
                <a:cs typeface="Segoe UI Light" panose="020B0502040204020203" pitchFamily="34" charset="0"/>
              </a:rPr>
              <a:t>Textiles, Coating Applications in Printing &amp;</a:t>
            </a:r>
            <a:r>
              <a:rPr lang="en-US" sz="1000" dirty="0">
                <a:latin typeface="Segoe UI Light" panose="020B0502040204020203" pitchFamily="34" charset="0"/>
                <a:cs typeface="Segoe UI Light" panose="020B0502040204020203" pitchFamily="34" charset="0"/>
              </a:rPr>
              <a:t> </a:t>
            </a:r>
            <a:r>
              <a:rPr lang="en-US" sz="1000" spc="10" dirty="0">
                <a:latin typeface="Segoe UI Light" panose="020B0502040204020203" pitchFamily="34" charset="0"/>
                <a:cs typeface="Segoe UI Light" panose="020B0502040204020203" pitchFamily="34" charset="0"/>
              </a:rPr>
              <a:t>Photographic Paper</a:t>
            </a:r>
          </a:p>
          <a:p>
            <a:pPr marL="171450" indent="-171450">
              <a:buFont typeface="Arial" panose="020B0604020202020204" pitchFamily="34" charset="0"/>
              <a:buChar char="•"/>
            </a:pPr>
            <a:r>
              <a:rPr lang="en-US" sz="1000" spc="10" dirty="0">
                <a:latin typeface="Segoe UI Light" panose="020B0502040204020203" pitchFamily="34" charset="0"/>
                <a:cs typeface="Segoe UI Light" panose="020B0502040204020203" pitchFamily="34" charset="0"/>
              </a:rPr>
              <a:t>Customized into liquid or powdered form, as</a:t>
            </a:r>
            <a:r>
              <a:rPr lang="en-US" sz="1000" dirty="0">
                <a:latin typeface="Segoe UI Light" panose="020B0502040204020203" pitchFamily="34" charset="0"/>
                <a:cs typeface="Segoe UI Light" panose="020B0502040204020203" pitchFamily="34" charset="0"/>
              </a:rPr>
              <a:t> </a:t>
            </a:r>
            <a:r>
              <a:rPr lang="en-US" sz="1000" spc="10" dirty="0">
                <a:latin typeface="Segoe UI Light" panose="020B0502040204020203" pitchFamily="34" charset="0"/>
                <a:cs typeface="Segoe UI Light" panose="020B0502040204020203" pitchFamily="34" charset="0"/>
              </a:rPr>
              <a:t>per the customer’s requirements.</a:t>
            </a:r>
            <a:endParaRPr lang="en-US" sz="1000" dirty="0">
              <a:latin typeface="Segoe UI Light" panose="020B0502040204020203" pitchFamily="34" charset="0"/>
              <a:cs typeface="Segoe UI Light" panose="020B0502040204020203" pitchFamily="34" charset="0"/>
            </a:endParaRPr>
          </a:p>
          <a:p>
            <a:pPr marL="342900" indent="-171450">
              <a:buFont typeface="Arial" panose="020B0604020202020204" pitchFamily="34" charset="0"/>
              <a:buChar char="•"/>
            </a:pPr>
            <a:endParaRPr lang="en-US" sz="1000" dirty="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endParaRPr sz="1000" dirty="0">
              <a:latin typeface="Segoe UI Light" panose="020B0502040204020203" pitchFamily="34" charset="0"/>
              <a:cs typeface="Segoe UI Light" panose="020B0502040204020203" pitchFamily="34" charset="0"/>
            </a:endParaRPr>
          </a:p>
        </p:txBody>
      </p:sp>
      <p:pic>
        <p:nvPicPr>
          <p:cNvPr id="171"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2696718"/>
            <a:ext cx="786384" cy="1328166"/>
          </a:xfrm>
          <a:prstGeom prst="rect">
            <a:avLst/>
          </a:prstGeom>
        </p:spPr>
      </p:pic>
      <p:pic>
        <p:nvPicPr>
          <p:cNvPr id="172"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166" y="3078480"/>
            <a:ext cx="729234" cy="940308"/>
          </a:xfrm>
          <a:prstGeom prst="rect">
            <a:avLst/>
          </a:prstGeom>
        </p:spPr>
      </p:pic>
      <p:pic>
        <p:nvPicPr>
          <p:cNvPr id="173"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030" y="2702052"/>
            <a:ext cx="689609" cy="729234"/>
          </a:xfrm>
          <a:prstGeom prst="rect">
            <a:avLst/>
          </a:prstGeom>
        </p:spPr>
      </p:pic>
      <p:sp>
        <p:nvSpPr>
          <p:cNvPr id="104" name="object 104"/>
          <p:cNvSpPr/>
          <p:nvPr/>
        </p:nvSpPr>
        <p:spPr>
          <a:xfrm>
            <a:off x="3835655" y="2773046"/>
            <a:ext cx="643763" cy="1175601"/>
          </a:xfrm>
          <a:custGeom>
            <a:avLst/>
            <a:gdLst/>
            <a:ahLst/>
            <a:cxnLst/>
            <a:rect l="l" t="t" r="r" b="b"/>
            <a:pathLst>
              <a:path w="643763" h="1175601">
                <a:moveTo>
                  <a:pt x="55881" y="0"/>
                </a:moveTo>
                <a:cubicBezTo>
                  <a:pt x="380493" y="0"/>
                  <a:pt x="643764" y="263144"/>
                  <a:pt x="643764" y="587756"/>
                </a:cubicBezTo>
                <a:cubicBezTo>
                  <a:pt x="643764" y="912368"/>
                  <a:pt x="380493" y="1175601"/>
                  <a:pt x="55881" y="1175601"/>
                </a:cubicBezTo>
                <a:cubicBezTo>
                  <a:pt x="37212" y="1175601"/>
                  <a:pt x="18543" y="1174712"/>
                  <a:pt x="0" y="1172934"/>
                </a:cubicBezTo>
                <a:lnTo>
                  <a:pt x="55881" y="587756"/>
                </a:lnTo>
                <a:close/>
              </a:path>
            </a:pathLst>
          </a:custGeom>
          <a:solidFill>
            <a:srgbClr val="E4F7FD"/>
          </a:solidFill>
        </p:spPr>
        <p:txBody>
          <a:bodyPr wrap="square" lIns="0" tIns="0" rIns="0" bIns="0" rtlCol="0">
            <a:noAutofit/>
          </a:bodyPr>
          <a:lstStyle/>
          <a:p>
            <a:endParaRPr dirty="0"/>
          </a:p>
        </p:txBody>
      </p:sp>
      <p:sp>
        <p:nvSpPr>
          <p:cNvPr id="105" name="object 105"/>
          <p:cNvSpPr/>
          <p:nvPr/>
        </p:nvSpPr>
        <p:spPr>
          <a:xfrm>
            <a:off x="3275459" y="3150997"/>
            <a:ext cx="616077" cy="794982"/>
          </a:xfrm>
          <a:custGeom>
            <a:avLst/>
            <a:gdLst/>
            <a:ahLst/>
            <a:cxnLst/>
            <a:rect l="l" t="t" r="r" b="b"/>
            <a:pathLst>
              <a:path w="616077" h="794982">
                <a:moveTo>
                  <a:pt x="560196" y="794982"/>
                </a:moveTo>
                <a:cubicBezTo>
                  <a:pt x="236982" y="764121"/>
                  <a:pt x="0" y="477139"/>
                  <a:pt x="30861" y="153924"/>
                </a:cubicBezTo>
                <a:cubicBezTo>
                  <a:pt x="35941" y="101219"/>
                  <a:pt x="48006" y="49530"/>
                  <a:pt x="66929" y="0"/>
                </a:cubicBezTo>
                <a:lnTo>
                  <a:pt x="616077" y="209804"/>
                </a:lnTo>
                <a:close/>
              </a:path>
            </a:pathLst>
          </a:custGeom>
          <a:solidFill>
            <a:srgbClr val="3AC3F4"/>
          </a:solidFill>
        </p:spPr>
        <p:txBody>
          <a:bodyPr wrap="square" lIns="0" tIns="0" rIns="0" bIns="0" rtlCol="0">
            <a:noAutofit/>
          </a:bodyPr>
          <a:lstStyle/>
          <a:p>
            <a:endParaRPr dirty="0"/>
          </a:p>
        </p:txBody>
      </p:sp>
      <p:sp>
        <p:nvSpPr>
          <p:cNvPr id="106" name="object 106"/>
          <p:cNvSpPr/>
          <p:nvPr/>
        </p:nvSpPr>
        <p:spPr>
          <a:xfrm>
            <a:off x="3342386" y="2773045"/>
            <a:ext cx="549148" cy="587756"/>
          </a:xfrm>
          <a:custGeom>
            <a:avLst/>
            <a:gdLst/>
            <a:ahLst/>
            <a:cxnLst/>
            <a:rect l="l" t="t" r="r" b="b"/>
            <a:pathLst>
              <a:path w="549148" h="587756">
                <a:moveTo>
                  <a:pt x="0" y="377952"/>
                </a:moveTo>
                <a:cubicBezTo>
                  <a:pt x="86995" y="150368"/>
                  <a:pt x="305435" y="0"/>
                  <a:pt x="549148" y="0"/>
                </a:cubicBezTo>
                <a:lnTo>
                  <a:pt x="549148" y="587756"/>
                </a:lnTo>
                <a:close/>
              </a:path>
            </a:pathLst>
          </a:custGeom>
          <a:solidFill>
            <a:srgbClr val="0095DA"/>
          </a:solidFill>
        </p:spPr>
        <p:txBody>
          <a:bodyPr wrap="square" lIns="0" tIns="0" rIns="0" bIns="0" rtlCol="0">
            <a:noAutofit/>
          </a:bodyPr>
          <a:lstStyle/>
          <a:p>
            <a:endParaRPr dirty="0"/>
          </a:p>
        </p:txBody>
      </p:sp>
      <p:sp>
        <p:nvSpPr>
          <p:cNvPr id="107" name="object 107"/>
          <p:cNvSpPr/>
          <p:nvPr/>
        </p:nvSpPr>
        <p:spPr>
          <a:xfrm>
            <a:off x="2798066" y="1510285"/>
            <a:ext cx="2136267" cy="3047"/>
          </a:xfrm>
          <a:custGeom>
            <a:avLst/>
            <a:gdLst/>
            <a:ahLst/>
            <a:cxnLst/>
            <a:rect l="l" t="t" r="r" b="b"/>
            <a:pathLst>
              <a:path w="2136267" h="3047">
                <a:moveTo>
                  <a:pt x="1524" y="1524"/>
                </a:moveTo>
                <a:lnTo>
                  <a:pt x="2134743" y="1524"/>
                </a:lnTo>
              </a:path>
            </a:pathLst>
          </a:custGeom>
          <a:ln w="3048">
            <a:solidFill>
              <a:srgbClr val="0095DA"/>
            </a:solidFill>
          </a:ln>
        </p:spPr>
        <p:txBody>
          <a:bodyPr wrap="square" lIns="0" tIns="0" rIns="0" bIns="0" rtlCol="0">
            <a:noAutofit/>
          </a:bodyPr>
          <a:lstStyle/>
          <a:p>
            <a:endParaRPr dirty="0"/>
          </a:p>
        </p:txBody>
      </p:sp>
      <p:sp>
        <p:nvSpPr>
          <p:cNvPr id="6" name="text 1"/>
          <p:cNvSpPr txBox="1"/>
          <p:nvPr/>
        </p:nvSpPr>
        <p:spPr>
          <a:xfrm>
            <a:off x="3024633" y="849275"/>
            <a:ext cx="1702389" cy="553998"/>
          </a:xfrm>
          <a:prstGeom prst="rect">
            <a:avLst/>
          </a:prstGeom>
        </p:spPr>
        <p:txBody>
          <a:bodyPr vert="horz" wrap="none" lIns="0" tIns="0" rIns="0" bIns="0" rtlCol="0">
            <a:spAutoFit/>
          </a:bodyPr>
          <a:lstStyle/>
          <a:p>
            <a:pPr marL="0">
              <a:lnSpc>
                <a:spcPct val="100000"/>
              </a:lnSpc>
            </a:pPr>
            <a:r>
              <a:rPr sz="1200" spc="10" dirty="0">
                <a:solidFill>
                  <a:srgbClr val="FFFFFF"/>
                </a:solidFill>
                <a:latin typeface="Segoe UI Light"/>
                <a:cs typeface="Segoe UI Light"/>
              </a:rPr>
              <a:t>Optical Brightening Agent</a:t>
            </a:r>
            <a:endParaRPr sz="1200" dirty="0">
              <a:latin typeface="Segoe UI Light"/>
              <a:cs typeface="Segoe UI Light"/>
            </a:endParaRPr>
          </a:p>
          <a:p>
            <a:pPr marL="0">
              <a:lnSpc>
                <a:spcPct val="100000"/>
              </a:lnSpc>
            </a:pPr>
            <a:r>
              <a:rPr sz="1200" spc="10" dirty="0">
                <a:solidFill>
                  <a:srgbClr val="FFFFFF"/>
                </a:solidFill>
                <a:latin typeface="Segoe UI Light"/>
                <a:cs typeface="Segoe UI Light"/>
              </a:rPr>
              <a:t>(OBA)</a:t>
            </a:r>
            <a:endParaRPr lang="en-US" sz="1200" spc="10" dirty="0">
              <a:solidFill>
                <a:srgbClr val="FFFFFF"/>
              </a:solidFill>
              <a:latin typeface="Segoe UI Light"/>
              <a:cs typeface="Segoe UI Light"/>
            </a:endParaRPr>
          </a:p>
          <a:p>
            <a:pPr marL="0">
              <a:lnSpc>
                <a:spcPct val="100000"/>
              </a:lnSpc>
            </a:pPr>
            <a:r>
              <a:rPr lang="en-US" sz="1200" spc="10" dirty="0" err="1">
                <a:solidFill>
                  <a:srgbClr val="FFFFFF"/>
                </a:solidFill>
                <a:latin typeface="Segoe UI Light"/>
                <a:cs typeface="Segoe UI Light"/>
              </a:rPr>
              <a:t>Flavonic</a:t>
            </a:r>
            <a:r>
              <a:rPr lang="en-US" sz="1200" spc="10" dirty="0">
                <a:solidFill>
                  <a:srgbClr val="FFFFFF"/>
                </a:solidFill>
                <a:latin typeface="Segoe UI Light"/>
                <a:cs typeface="Segoe UI Light"/>
              </a:rPr>
              <a:t> Acid</a:t>
            </a:r>
            <a:endParaRPr sz="1200" dirty="0">
              <a:latin typeface="Segoe UI Light"/>
              <a:cs typeface="Segoe UI Light"/>
            </a:endParaRPr>
          </a:p>
        </p:txBody>
      </p:sp>
      <p:sp>
        <p:nvSpPr>
          <p:cNvPr id="7" name="text 1"/>
          <p:cNvSpPr txBox="1"/>
          <p:nvPr/>
        </p:nvSpPr>
        <p:spPr>
          <a:xfrm>
            <a:off x="3562590" y="2986147"/>
            <a:ext cx="305212" cy="184666"/>
          </a:xfrm>
          <a:prstGeom prst="rect">
            <a:avLst/>
          </a:prstGeom>
        </p:spPr>
        <p:txBody>
          <a:bodyPr vert="horz" wrap="none" lIns="0" tIns="0" rIns="0" bIns="0" rtlCol="0">
            <a:spAutoFit/>
          </a:bodyPr>
          <a:lstStyle/>
          <a:p>
            <a:pPr marL="0">
              <a:lnSpc>
                <a:spcPct val="100000"/>
              </a:lnSpc>
            </a:pPr>
            <a:r>
              <a:rPr lang="en-US" sz="1200" spc="10" dirty="0">
                <a:latin typeface="Segoe UI Semibold"/>
                <a:cs typeface="Segoe UI Semibold"/>
              </a:rPr>
              <a:t>29</a:t>
            </a:r>
            <a:r>
              <a:rPr sz="1200" spc="10" dirty="0">
                <a:latin typeface="Segoe UI Semibold"/>
                <a:cs typeface="Segoe UI Semibold"/>
              </a:rPr>
              <a:t>%</a:t>
            </a:r>
            <a:endParaRPr sz="1200" dirty="0">
              <a:latin typeface="Segoe UI Semibold"/>
              <a:cs typeface="Segoe UI Semibold"/>
            </a:endParaRPr>
          </a:p>
        </p:txBody>
      </p:sp>
      <p:sp>
        <p:nvSpPr>
          <p:cNvPr id="8" name="text 1"/>
          <p:cNvSpPr txBox="1"/>
          <p:nvPr/>
        </p:nvSpPr>
        <p:spPr>
          <a:xfrm>
            <a:off x="3233422" y="2289462"/>
            <a:ext cx="1361911" cy="169277"/>
          </a:xfrm>
          <a:prstGeom prst="rect">
            <a:avLst/>
          </a:prstGeom>
        </p:spPr>
        <p:txBody>
          <a:bodyPr vert="horz" wrap="none" lIns="0" tIns="0" rIns="0" bIns="0" rtlCol="0">
            <a:spAutoFit/>
          </a:bodyPr>
          <a:lstStyle/>
          <a:p>
            <a:pPr marL="0">
              <a:lnSpc>
                <a:spcPct val="100000"/>
              </a:lnSpc>
            </a:pPr>
            <a:r>
              <a:rPr sz="1100" spc="10" dirty="0">
                <a:solidFill>
                  <a:srgbClr val="FFFFFF"/>
                </a:solidFill>
                <a:latin typeface="Segoe UI Light"/>
                <a:cs typeface="Segoe UI Light"/>
              </a:rPr>
              <a:t>Total Revenues </a:t>
            </a:r>
            <a:r>
              <a:rPr sz="1100" spc="10">
                <a:solidFill>
                  <a:srgbClr val="FFFFFF"/>
                </a:solidFill>
                <a:latin typeface="Segoe UI Light"/>
                <a:cs typeface="Segoe UI Light"/>
              </a:rPr>
              <a:t>in FY</a:t>
            </a:r>
            <a:r>
              <a:rPr lang="en-US" sz="1100" spc="10">
                <a:solidFill>
                  <a:srgbClr val="FFFFFF"/>
                </a:solidFill>
                <a:latin typeface="Segoe UI Light"/>
                <a:cs typeface="Segoe UI Light"/>
              </a:rPr>
              <a:t>19</a:t>
            </a:r>
            <a:endParaRPr sz="1100" dirty="0">
              <a:latin typeface="Segoe UI Light"/>
              <a:cs typeface="Segoe UI Light"/>
            </a:endParaRPr>
          </a:p>
        </p:txBody>
      </p:sp>
      <p:sp>
        <p:nvSpPr>
          <p:cNvPr id="9" name="text 1"/>
          <p:cNvSpPr txBox="1"/>
          <p:nvPr/>
        </p:nvSpPr>
        <p:spPr>
          <a:xfrm>
            <a:off x="3505200" y="1944117"/>
            <a:ext cx="816185" cy="307777"/>
          </a:xfrm>
          <a:prstGeom prst="rect">
            <a:avLst/>
          </a:prstGeom>
        </p:spPr>
        <p:txBody>
          <a:bodyPr vert="horz" wrap="none" lIns="0" tIns="0" rIns="0" bIns="0" rtlCol="0">
            <a:spAutoFit/>
          </a:bodyPr>
          <a:lstStyle/>
          <a:p>
            <a:pPr marL="0">
              <a:lnSpc>
                <a:spcPct val="100000"/>
              </a:lnSpc>
            </a:pPr>
            <a:r>
              <a:rPr lang="en-US" sz="2000" spc="10" dirty="0">
                <a:solidFill>
                  <a:srgbClr val="FFFFFF"/>
                </a:solidFill>
                <a:latin typeface="Segoe UI Semibold"/>
                <a:cs typeface="Segoe UI Semibold"/>
              </a:rPr>
              <a:t>29</a:t>
            </a:r>
            <a:r>
              <a:rPr sz="2000" spc="10" dirty="0">
                <a:solidFill>
                  <a:srgbClr val="FFFFFF"/>
                </a:solidFill>
                <a:latin typeface="Segoe UI Semibold"/>
                <a:cs typeface="Segoe UI Semibold"/>
              </a:rPr>
              <a:t>%</a:t>
            </a:r>
            <a:r>
              <a:rPr lang="en-US" sz="2000" spc="10" dirty="0">
                <a:solidFill>
                  <a:srgbClr val="FFFFFF"/>
                </a:solidFill>
                <a:latin typeface="Segoe UI Semibold"/>
                <a:cs typeface="Segoe UI Semibold"/>
              </a:rPr>
              <a:t> of</a:t>
            </a:r>
            <a:endParaRPr sz="2000" dirty="0">
              <a:latin typeface="Segoe UI Semibold"/>
              <a:cs typeface="Segoe UI Semibold"/>
            </a:endParaRPr>
          </a:p>
        </p:txBody>
      </p:sp>
      <p:sp>
        <p:nvSpPr>
          <p:cNvPr id="10" name="text 1"/>
          <p:cNvSpPr txBox="1"/>
          <p:nvPr/>
        </p:nvSpPr>
        <p:spPr>
          <a:xfrm>
            <a:off x="403733" y="1903481"/>
            <a:ext cx="1284647"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BUSINESS</a:t>
            </a:r>
            <a:endParaRPr sz="2200" dirty="0">
              <a:solidFill>
                <a:srgbClr val="0070C0"/>
              </a:solidFill>
              <a:latin typeface="Segoe UI Semibold"/>
              <a:cs typeface="Segoe UI Semibold"/>
            </a:endParaRPr>
          </a:p>
        </p:txBody>
      </p:sp>
      <p:sp>
        <p:nvSpPr>
          <p:cNvPr id="11" name="text 1"/>
          <p:cNvSpPr txBox="1"/>
          <p:nvPr/>
        </p:nvSpPr>
        <p:spPr>
          <a:xfrm>
            <a:off x="403732" y="2188195"/>
            <a:ext cx="1440138"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SEGMENTS</a:t>
            </a:r>
            <a:endParaRPr sz="2200" dirty="0">
              <a:solidFill>
                <a:srgbClr val="0070C0"/>
              </a:solidFill>
              <a:latin typeface="Segoe UI Semibold"/>
              <a:cs typeface="Segoe UI Semibold"/>
            </a:endParaRPr>
          </a:p>
        </p:txBody>
      </p:sp>
      <p:sp>
        <p:nvSpPr>
          <p:cNvPr id="12" name="text 1"/>
          <p:cNvSpPr txBox="1"/>
          <p:nvPr/>
        </p:nvSpPr>
        <p:spPr>
          <a:xfrm>
            <a:off x="403733" y="2702997"/>
            <a:ext cx="1386277" cy="246221"/>
          </a:xfrm>
          <a:prstGeom prst="rect">
            <a:avLst/>
          </a:prstGeom>
        </p:spPr>
        <p:txBody>
          <a:bodyPr vert="horz" wrap="none" lIns="0" tIns="0" rIns="0" bIns="0" rtlCol="0">
            <a:spAutoFit/>
          </a:bodyPr>
          <a:lstStyle/>
          <a:p>
            <a:pPr marL="0">
              <a:lnSpc>
                <a:spcPct val="100000"/>
              </a:lnSpc>
            </a:pPr>
            <a:r>
              <a:rPr sz="1600" spc="10" dirty="0">
                <a:solidFill>
                  <a:srgbClr val="0070C0"/>
                </a:solidFill>
                <a:latin typeface="Segoe UI Light"/>
                <a:cs typeface="Segoe UI Light"/>
              </a:rPr>
              <a:t>PERFORMANCE</a:t>
            </a:r>
            <a:endParaRPr sz="1600" dirty="0">
              <a:solidFill>
                <a:srgbClr val="0070C0"/>
              </a:solidFill>
              <a:latin typeface="Segoe UI Light"/>
              <a:cs typeface="Segoe UI Light"/>
            </a:endParaRPr>
          </a:p>
        </p:txBody>
      </p:sp>
      <p:sp>
        <p:nvSpPr>
          <p:cNvPr id="13" name="text 1"/>
          <p:cNvSpPr txBox="1"/>
          <p:nvPr/>
        </p:nvSpPr>
        <p:spPr>
          <a:xfrm>
            <a:off x="403732" y="2910261"/>
            <a:ext cx="997709" cy="246221"/>
          </a:xfrm>
          <a:prstGeom prst="rect">
            <a:avLst/>
          </a:prstGeom>
        </p:spPr>
        <p:txBody>
          <a:bodyPr vert="horz" wrap="none" lIns="0" tIns="0" rIns="0" bIns="0" rtlCol="0">
            <a:spAutoFit/>
          </a:bodyPr>
          <a:lstStyle/>
          <a:p>
            <a:pPr marL="0">
              <a:lnSpc>
                <a:spcPct val="100000"/>
              </a:lnSpc>
            </a:pPr>
            <a:r>
              <a:rPr sz="1600" spc="10" dirty="0">
                <a:solidFill>
                  <a:srgbClr val="0070C0"/>
                </a:solidFill>
                <a:latin typeface="Segoe UI Light"/>
                <a:cs typeface="Segoe UI Light"/>
              </a:rPr>
              <a:t>PRODUCTS</a:t>
            </a:r>
            <a:endParaRPr sz="1600" dirty="0">
              <a:solidFill>
                <a:srgbClr val="0070C0"/>
              </a:solidFill>
              <a:latin typeface="Segoe UI Light"/>
              <a:cs typeface="Segoe UI Light"/>
            </a:endParaRPr>
          </a:p>
        </p:txBody>
      </p:sp>
      <p:sp>
        <p:nvSpPr>
          <p:cNvPr id="108" name="object 108"/>
          <p:cNvSpPr/>
          <p:nvPr/>
        </p:nvSpPr>
        <p:spPr>
          <a:xfrm>
            <a:off x="417449" y="2612898"/>
            <a:ext cx="2020951" cy="12954"/>
          </a:xfrm>
          <a:custGeom>
            <a:avLst/>
            <a:gdLst/>
            <a:ahLst/>
            <a:cxnLst/>
            <a:rect l="l" t="t" r="r" b="b"/>
            <a:pathLst>
              <a:path w="2020951" h="12954">
                <a:moveTo>
                  <a:pt x="6477" y="6477"/>
                </a:moveTo>
                <a:lnTo>
                  <a:pt x="2014474" y="6477"/>
                </a:lnTo>
              </a:path>
            </a:pathLst>
          </a:custGeom>
          <a:ln w="12954">
            <a:solidFill>
              <a:srgbClr val="3E3E3E"/>
            </a:solidFill>
          </a:ln>
        </p:spPr>
        <p:txBody>
          <a:bodyPr wrap="square" lIns="0" tIns="0" rIns="0" bIns="0" rtlCol="0">
            <a:noAutofit/>
          </a:bodyPr>
          <a:lstStyle/>
          <a:p>
            <a:endParaRPr dirty="0">
              <a:solidFill>
                <a:srgbClr val="0070C0"/>
              </a:solidFill>
            </a:endParaRPr>
          </a:p>
        </p:txBody>
      </p:sp>
      <p:sp>
        <p:nvSpPr>
          <p:cNvPr id="14" name="text 1"/>
          <p:cNvSpPr txBox="1"/>
          <p:nvPr/>
        </p:nvSpPr>
        <p:spPr>
          <a:xfrm>
            <a:off x="8923530" y="4923859"/>
            <a:ext cx="89127" cy="107722"/>
          </a:xfrm>
          <a:prstGeom prst="rect">
            <a:avLst/>
          </a:prstGeom>
        </p:spPr>
        <p:txBody>
          <a:bodyPr vert="horz" wrap="none" lIns="0" tIns="0" rIns="0" bIns="0" rtlCol="0">
            <a:spAutoFit/>
          </a:bodyPr>
          <a:lstStyle/>
          <a:p>
            <a:pPr marL="0">
              <a:lnSpc>
                <a:spcPct val="100000"/>
              </a:lnSpc>
            </a:pPr>
            <a:r>
              <a:rPr lang="en-US" sz="700" spc="10" dirty="0">
                <a:solidFill>
                  <a:srgbClr val="212121"/>
                </a:solidFill>
                <a:latin typeface="Segoe UI Semibold"/>
                <a:cs typeface="Segoe UI Semibold"/>
              </a:rPr>
              <a:t>19</a:t>
            </a:r>
            <a:endParaRPr sz="700" dirty="0">
              <a:latin typeface="Segoe UI Semibold"/>
              <a:cs typeface="Segoe UI Semibold"/>
            </a:endParaRPr>
          </a:p>
        </p:txBody>
      </p:sp>
      <p:pic>
        <p:nvPicPr>
          <p:cNvPr id="174"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109" name="object 109"/>
          <p:cNvSpPr/>
          <p:nvPr/>
        </p:nvSpPr>
        <p:spPr>
          <a:xfrm>
            <a:off x="5536692" y="273558"/>
            <a:ext cx="803148" cy="803148"/>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0" name="object 110"/>
          <p:cNvSpPr/>
          <p:nvPr/>
        </p:nvSpPr>
        <p:spPr>
          <a:xfrm>
            <a:off x="5533646" y="270511"/>
            <a:ext cx="809243" cy="809243"/>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1" name="object 111"/>
          <p:cNvSpPr/>
          <p:nvPr/>
        </p:nvSpPr>
        <p:spPr>
          <a:xfrm>
            <a:off x="6520436" y="269748"/>
            <a:ext cx="803147" cy="803147"/>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2" name="object 112"/>
          <p:cNvSpPr/>
          <p:nvPr/>
        </p:nvSpPr>
        <p:spPr>
          <a:xfrm>
            <a:off x="6517388" y="266700"/>
            <a:ext cx="809243" cy="809243"/>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3" name="object 113"/>
          <p:cNvSpPr/>
          <p:nvPr/>
        </p:nvSpPr>
        <p:spPr>
          <a:xfrm>
            <a:off x="7508748" y="269748"/>
            <a:ext cx="803148" cy="803147"/>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4" name="object 114"/>
          <p:cNvSpPr/>
          <p:nvPr/>
        </p:nvSpPr>
        <p:spPr>
          <a:xfrm>
            <a:off x="7505702" y="266700"/>
            <a:ext cx="809243" cy="809243"/>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5" name="object 115"/>
          <p:cNvSpPr/>
          <p:nvPr/>
        </p:nvSpPr>
        <p:spPr>
          <a:xfrm>
            <a:off x="5536692" y="1194817"/>
            <a:ext cx="803148" cy="803147"/>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6" name="object 116"/>
          <p:cNvSpPr/>
          <p:nvPr/>
        </p:nvSpPr>
        <p:spPr>
          <a:xfrm>
            <a:off x="5533646" y="1191768"/>
            <a:ext cx="809243" cy="809244"/>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19" name="object 119"/>
          <p:cNvSpPr/>
          <p:nvPr/>
        </p:nvSpPr>
        <p:spPr>
          <a:xfrm>
            <a:off x="7501890" y="1210056"/>
            <a:ext cx="803148" cy="802386"/>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20" name="object 120"/>
          <p:cNvSpPr/>
          <p:nvPr/>
        </p:nvSpPr>
        <p:spPr>
          <a:xfrm>
            <a:off x="7498844" y="1207008"/>
            <a:ext cx="809243" cy="808482"/>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sp>
        <p:nvSpPr>
          <p:cNvPr id="122" name="object 122"/>
          <p:cNvSpPr/>
          <p:nvPr/>
        </p:nvSpPr>
        <p:spPr>
          <a:xfrm>
            <a:off x="6501384" y="1190498"/>
            <a:ext cx="809243" cy="809244"/>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pic>
        <p:nvPicPr>
          <p:cNvPr id="175"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0418" y="318516"/>
            <a:ext cx="611886" cy="735330"/>
          </a:xfrm>
          <a:prstGeom prst="rect">
            <a:avLst/>
          </a:prstGeom>
          <a:ln w="3175">
            <a:noFill/>
          </a:ln>
        </p:spPr>
      </p:pic>
      <p:pic>
        <p:nvPicPr>
          <p:cNvPr id="176"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5298" y="300228"/>
            <a:ext cx="723138" cy="749046"/>
          </a:xfrm>
          <a:prstGeom prst="rect">
            <a:avLst/>
          </a:prstGeom>
          <a:ln w="3175">
            <a:noFill/>
          </a:ln>
        </p:spPr>
      </p:pic>
      <p:pic>
        <p:nvPicPr>
          <p:cNvPr id="177"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3319" y="521208"/>
            <a:ext cx="784860" cy="293370"/>
          </a:xfrm>
          <a:prstGeom prst="rect">
            <a:avLst/>
          </a:prstGeom>
          <a:ln w="3175">
            <a:noFill/>
          </a:ln>
        </p:spPr>
      </p:pic>
      <p:pic>
        <p:nvPicPr>
          <p:cNvPr id="178"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4698" y="1518666"/>
            <a:ext cx="720090" cy="192024"/>
          </a:xfrm>
          <a:prstGeom prst="rect">
            <a:avLst/>
          </a:prstGeom>
          <a:ln w="3175">
            <a:noFill/>
          </a:ln>
        </p:spPr>
      </p:pic>
      <p:pic>
        <p:nvPicPr>
          <p:cNvPr id="180"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5900" y="1431799"/>
            <a:ext cx="672083" cy="352805"/>
          </a:xfrm>
          <a:prstGeom prst="rect">
            <a:avLst/>
          </a:prstGeom>
          <a:ln w="3175">
            <a:noFill/>
          </a:ln>
        </p:spPr>
      </p:pic>
      <p:sp>
        <p:nvSpPr>
          <p:cNvPr id="49" name="object 121"/>
          <p:cNvSpPr/>
          <p:nvPr/>
        </p:nvSpPr>
        <p:spPr>
          <a:xfrm>
            <a:off x="6507480" y="1200150"/>
            <a:ext cx="803147" cy="803148"/>
          </a:xfrm>
          <a:prstGeom prst="round2DiagRect">
            <a:avLst/>
          </a:prstGeom>
          <a:ln w="3175">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oAutofit/>
          </a:bodyPr>
          <a:lstStyle/>
          <a:p>
            <a:endParaRPr dirty="0"/>
          </a:p>
        </p:txBody>
      </p:sp>
      <p:pic>
        <p:nvPicPr>
          <p:cNvPr id="50"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7008" y="1444065"/>
            <a:ext cx="678180" cy="396240"/>
          </a:xfrm>
          <a:prstGeom prst="rect">
            <a:avLst/>
          </a:prstGeom>
          <a:ln w="3175">
            <a:noFill/>
          </a:ln>
        </p:spPr>
      </p:pic>
      <p:sp>
        <p:nvSpPr>
          <p:cNvPr id="41" name="Isosceles Triangle 40"/>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6200000">
            <a:off x="8052679" y="2889291"/>
            <a:ext cx="1436369" cy="777729"/>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458218" y="2210769"/>
            <a:ext cx="1050929" cy="338554"/>
          </a:xfrm>
          <a:prstGeom prst="rect">
            <a:avLst/>
          </a:prstGeom>
        </p:spPr>
        <p:txBody>
          <a:bodyPr vert="horz" wrap="none" lIns="0" tIns="0" rIns="0" bIns="0" rtlCol="0">
            <a:spAutoFit/>
          </a:bodyPr>
          <a:lstStyle/>
          <a:p>
            <a:pPr marL="0">
              <a:lnSpc>
                <a:spcPct val="100000"/>
              </a:lnSpc>
            </a:pPr>
            <a:r>
              <a:rPr sz="2200" spc="10" dirty="0">
                <a:solidFill>
                  <a:schemeClr val="bg1"/>
                </a:solidFill>
                <a:latin typeface="Segoe UI Semibold"/>
                <a:cs typeface="Segoe UI Semibold"/>
              </a:rPr>
              <a:t>VISION-</a:t>
            </a:r>
            <a:endParaRPr sz="2200" dirty="0">
              <a:solidFill>
                <a:schemeClr val="bg1"/>
              </a:solidFill>
              <a:latin typeface="Segoe UI Semibold"/>
              <a:cs typeface="Segoe UI Semibold"/>
            </a:endParaRPr>
          </a:p>
        </p:txBody>
      </p:sp>
      <p:sp>
        <p:nvSpPr>
          <p:cNvPr id="4" name="object 1"/>
          <p:cNvSpPr/>
          <p:nvPr/>
        </p:nvSpPr>
        <p:spPr>
          <a:xfrm>
            <a:off x="0" y="3351276"/>
            <a:ext cx="3176016" cy="1049274"/>
          </a:xfrm>
          <a:prstGeom prst="snip2DiagRect">
            <a:avLst/>
          </a:prstGeom>
          <a:solidFill>
            <a:srgbClr val="023E80">
              <a:alpha val="97000"/>
            </a:srgbClr>
          </a:solidFill>
          <a:effectLst>
            <a:innerShdw blurRad="63500" dist="50800" dir="13500000">
              <a:prstClr val="black">
                <a:alpha val="50000"/>
              </a:prstClr>
            </a:innerShdw>
          </a:effectLst>
        </p:spPr>
        <p:txBody>
          <a:bodyPr wrap="square" lIns="0" tIns="0" rIns="0" bIns="0" rtlCol="0">
            <a:noAutofit/>
          </a:bodyPr>
          <a:lstStyle/>
          <a:p>
            <a:endParaRPr dirty="0"/>
          </a:p>
        </p:txBody>
      </p:sp>
      <p:pic>
        <p:nvPicPr>
          <p:cNvPr id="1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032" y="4200144"/>
            <a:ext cx="852677" cy="422910"/>
          </a:xfrm>
          <a:prstGeom prst="rect">
            <a:avLst/>
          </a:prstGeom>
          <a:effectLst>
            <a:outerShdw blurRad="50800" dist="38100" dir="10800000" algn="r" rotWithShape="0">
              <a:prstClr val="black">
                <a:alpha val="40000"/>
              </a:prstClr>
            </a:outerShdw>
          </a:effectLst>
        </p:spPr>
      </p:pic>
      <p:pic>
        <p:nvPicPr>
          <p:cNvPr id="18"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432" y="2558796"/>
            <a:ext cx="547877" cy="456438"/>
          </a:xfrm>
          <a:prstGeom prst="rect">
            <a:avLst/>
          </a:prstGeom>
          <a:effectLst>
            <a:outerShdw blurRad="50800" dist="38100" dir="10800000" algn="r" rotWithShape="0">
              <a:prstClr val="black">
                <a:alpha val="40000"/>
              </a:prstClr>
            </a:outerShdw>
          </a:effectLst>
        </p:spPr>
      </p:pic>
      <p:pic>
        <p:nvPicPr>
          <p:cNvPr id="19"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048" y="726948"/>
            <a:ext cx="606552" cy="599694"/>
          </a:xfrm>
          <a:prstGeom prst="rect">
            <a:avLst/>
          </a:prstGeom>
          <a:effectLst>
            <a:outerShdw blurRad="50800" dist="38100" dir="10800000" algn="r" rotWithShape="0">
              <a:prstClr val="black">
                <a:alpha val="40000"/>
              </a:prstClr>
            </a:outerShdw>
          </a:effectLst>
        </p:spPr>
      </p:pic>
      <p:pic>
        <p:nvPicPr>
          <p:cNvPr id="20"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244" y="1630680"/>
            <a:ext cx="509015" cy="619506"/>
          </a:xfrm>
          <a:prstGeom prst="rect">
            <a:avLst/>
          </a:prstGeom>
          <a:effectLst>
            <a:outerShdw blurRad="50800" dist="38100" dir="10800000" algn="r" rotWithShape="0">
              <a:prstClr val="black">
                <a:alpha val="40000"/>
              </a:prstClr>
            </a:outerShdw>
          </a:effectLst>
        </p:spPr>
      </p:pic>
      <p:pic>
        <p:nvPicPr>
          <p:cNvPr id="21"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326" y="3412998"/>
            <a:ext cx="688848" cy="425196"/>
          </a:xfrm>
          <a:prstGeom prst="rect">
            <a:avLst/>
          </a:prstGeom>
          <a:effectLst>
            <a:outerShdw blurRad="50800" dist="38100" dir="10800000" algn="r" rotWithShape="0">
              <a:prstClr val="black">
                <a:alpha val="40000"/>
              </a:prstClr>
            </a:outerShdw>
          </a:effectLst>
        </p:spPr>
      </p:pic>
      <p:sp>
        <p:nvSpPr>
          <p:cNvPr id="6" name="text 1"/>
          <p:cNvSpPr txBox="1"/>
          <p:nvPr/>
        </p:nvSpPr>
        <p:spPr>
          <a:xfrm>
            <a:off x="6798058" y="738784"/>
            <a:ext cx="1048107" cy="184666"/>
          </a:xfrm>
          <a:prstGeom prst="rect">
            <a:avLst/>
          </a:prstGeom>
        </p:spPr>
        <p:txBody>
          <a:bodyPr vert="horz" wrap="none" lIns="0" tIns="0" rIns="0" bIns="0" rtlCol="0">
            <a:spAutoFit/>
          </a:bodyPr>
          <a:lstStyle/>
          <a:p>
            <a:pPr marL="0">
              <a:lnSpc>
                <a:spcPct val="100000"/>
              </a:lnSpc>
            </a:pPr>
            <a:r>
              <a:rPr sz="1200" spc="10" dirty="0">
                <a:solidFill>
                  <a:srgbClr val="212121"/>
                </a:solidFill>
                <a:latin typeface="Segoe UI Semibold"/>
                <a:cs typeface="Segoe UI Semibold"/>
              </a:rPr>
              <a:t>Innovativeness</a:t>
            </a:r>
            <a:endParaRPr sz="1200" dirty="0">
              <a:latin typeface="Segoe UI Semibold"/>
              <a:cs typeface="Segoe UI Semibold"/>
            </a:endParaRPr>
          </a:p>
        </p:txBody>
      </p:sp>
      <p:sp>
        <p:nvSpPr>
          <p:cNvPr id="7" name="text 1"/>
          <p:cNvSpPr txBox="1"/>
          <p:nvPr/>
        </p:nvSpPr>
        <p:spPr>
          <a:xfrm>
            <a:off x="6798057" y="957195"/>
            <a:ext cx="2006960" cy="364715"/>
          </a:xfrm>
          <a:prstGeom prst="rect">
            <a:avLst/>
          </a:prstGeom>
        </p:spPr>
        <p:txBody>
          <a:bodyPr vert="horz" wrap="none" lIns="0" tIns="0" rIns="0" bIns="0" rtlCol="0">
            <a:spAutoFit/>
          </a:bodyPr>
          <a:lstStyle/>
          <a:p>
            <a:pPr marL="0">
              <a:lnSpc>
                <a:spcPct val="100000"/>
              </a:lnSpc>
            </a:pPr>
            <a:r>
              <a:rPr sz="800" spc="10" dirty="0">
                <a:solidFill>
                  <a:srgbClr val="212121"/>
                </a:solidFill>
                <a:latin typeface="Segoe UI Light"/>
                <a:cs typeface="Segoe UI Light"/>
              </a:rPr>
              <a:t>Driving not just product ideas but also</a:t>
            </a:r>
            <a:endParaRPr sz="800" dirty="0">
              <a:latin typeface="Segoe UI Light"/>
              <a:cs typeface="Segoe UI Light"/>
            </a:endParaRPr>
          </a:p>
          <a:p>
            <a:pPr marL="0">
              <a:lnSpc>
                <a:spcPct val="100000"/>
              </a:lnSpc>
            </a:pPr>
            <a:r>
              <a:rPr sz="770" spc="10" dirty="0">
                <a:solidFill>
                  <a:srgbClr val="212121"/>
                </a:solidFill>
                <a:latin typeface="Segoe UI Light"/>
                <a:cs typeface="Segoe UI Light"/>
              </a:rPr>
              <a:t>innovation in terms of processes and employee</a:t>
            </a:r>
            <a:endParaRPr sz="700" dirty="0">
              <a:latin typeface="Segoe UI Light"/>
              <a:cs typeface="Segoe UI Light"/>
            </a:endParaRPr>
          </a:p>
          <a:p>
            <a:pPr marL="0">
              <a:lnSpc>
                <a:spcPct val="100000"/>
              </a:lnSpc>
            </a:pPr>
            <a:r>
              <a:rPr sz="800" spc="10" dirty="0">
                <a:solidFill>
                  <a:srgbClr val="212121"/>
                </a:solidFill>
                <a:latin typeface="Segoe UI Light"/>
                <a:cs typeface="Segoe UI Light"/>
              </a:rPr>
              <a:t>engagement thus maximizing growth.</a:t>
            </a:r>
            <a:endParaRPr sz="800" dirty="0">
              <a:latin typeface="Segoe UI Light"/>
              <a:cs typeface="Segoe UI Light"/>
            </a:endParaRPr>
          </a:p>
        </p:txBody>
      </p:sp>
      <p:sp>
        <p:nvSpPr>
          <p:cNvPr id="8" name="text 1"/>
          <p:cNvSpPr txBox="1"/>
          <p:nvPr/>
        </p:nvSpPr>
        <p:spPr>
          <a:xfrm>
            <a:off x="6798056" y="1670456"/>
            <a:ext cx="1099532" cy="184666"/>
          </a:xfrm>
          <a:prstGeom prst="rect">
            <a:avLst/>
          </a:prstGeom>
        </p:spPr>
        <p:txBody>
          <a:bodyPr vert="horz" wrap="none" lIns="0" tIns="0" rIns="0" bIns="0" rtlCol="0">
            <a:spAutoFit/>
          </a:bodyPr>
          <a:lstStyle/>
          <a:p>
            <a:pPr marL="0">
              <a:lnSpc>
                <a:spcPct val="100000"/>
              </a:lnSpc>
            </a:pPr>
            <a:r>
              <a:rPr sz="1200" spc="10" dirty="0">
                <a:solidFill>
                  <a:srgbClr val="212121"/>
                </a:solidFill>
                <a:latin typeface="Segoe UI Semibold"/>
                <a:cs typeface="Segoe UI Semibold"/>
              </a:rPr>
              <a:t>Responsiveness</a:t>
            </a:r>
            <a:endParaRPr sz="1200" dirty="0">
              <a:latin typeface="Segoe UI Semibold"/>
              <a:cs typeface="Segoe UI Semibold"/>
            </a:endParaRPr>
          </a:p>
        </p:txBody>
      </p:sp>
      <p:sp>
        <p:nvSpPr>
          <p:cNvPr id="9" name="text 1"/>
          <p:cNvSpPr txBox="1"/>
          <p:nvPr/>
        </p:nvSpPr>
        <p:spPr>
          <a:xfrm>
            <a:off x="6798057" y="1889120"/>
            <a:ext cx="1725793" cy="246221"/>
          </a:xfrm>
          <a:prstGeom prst="rect">
            <a:avLst/>
          </a:prstGeom>
        </p:spPr>
        <p:txBody>
          <a:bodyPr vert="horz" wrap="none" lIns="0" tIns="0" rIns="0" bIns="0" rtlCol="0">
            <a:spAutoFit/>
          </a:bodyPr>
          <a:lstStyle/>
          <a:p>
            <a:pPr marL="0">
              <a:lnSpc>
                <a:spcPct val="100000"/>
              </a:lnSpc>
            </a:pPr>
            <a:r>
              <a:rPr sz="800" spc="10" dirty="0">
                <a:solidFill>
                  <a:srgbClr val="212121"/>
                </a:solidFill>
                <a:latin typeface="Segoe UI Light"/>
                <a:cs typeface="Segoe UI Light"/>
              </a:rPr>
              <a:t>Towards</a:t>
            </a:r>
            <a:r>
              <a:rPr lang="en-US" sz="800" spc="10" dirty="0">
                <a:solidFill>
                  <a:srgbClr val="212121"/>
                </a:solidFill>
                <a:latin typeface="Segoe UI Light"/>
                <a:cs typeface="Segoe UI Light"/>
              </a:rPr>
              <a:t> </a:t>
            </a:r>
            <a:r>
              <a:rPr sz="800" spc="10" dirty="0">
                <a:solidFill>
                  <a:srgbClr val="212121"/>
                </a:solidFill>
                <a:latin typeface="Segoe UI Light"/>
                <a:cs typeface="Segoe UI Light"/>
              </a:rPr>
              <a:t>employees, customers and all</a:t>
            </a:r>
            <a:endParaRPr sz="800" dirty="0">
              <a:latin typeface="Segoe UI Light"/>
              <a:cs typeface="Segoe UI Light"/>
            </a:endParaRPr>
          </a:p>
          <a:p>
            <a:pPr marL="0">
              <a:lnSpc>
                <a:spcPct val="100000"/>
              </a:lnSpc>
            </a:pPr>
            <a:r>
              <a:rPr sz="800" spc="10" dirty="0">
                <a:solidFill>
                  <a:srgbClr val="212121"/>
                </a:solidFill>
                <a:latin typeface="Segoe UI Light"/>
                <a:cs typeface="Segoe UI Light"/>
              </a:rPr>
              <a:t>other stakeholders.</a:t>
            </a:r>
            <a:endParaRPr sz="800" dirty="0">
              <a:latin typeface="Segoe UI Light"/>
              <a:cs typeface="Segoe UI Light"/>
            </a:endParaRPr>
          </a:p>
        </p:txBody>
      </p:sp>
      <p:sp>
        <p:nvSpPr>
          <p:cNvPr id="10" name="text 1"/>
          <p:cNvSpPr txBox="1"/>
          <p:nvPr/>
        </p:nvSpPr>
        <p:spPr>
          <a:xfrm>
            <a:off x="6798057" y="2552344"/>
            <a:ext cx="764312" cy="184666"/>
          </a:xfrm>
          <a:prstGeom prst="rect">
            <a:avLst/>
          </a:prstGeom>
        </p:spPr>
        <p:txBody>
          <a:bodyPr vert="horz" wrap="none" lIns="0" tIns="0" rIns="0" bIns="0" rtlCol="0">
            <a:spAutoFit/>
          </a:bodyPr>
          <a:lstStyle/>
          <a:p>
            <a:pPr marL="0">
              <a:lnSpc>
                <a:spcPct val="100000"/>
              </a:lnSpc>
            </a:pPr>
            <a:r>
              <a:rPr sz="1200" spc="10" dirty="0">
                <a:solidFill>
                  <a:srgbClr val="212121"/>
                </a:solidFill>
                <a:latin typeface="Segoe UI Semibold"/>
                <a:cs typeface="Segoe UI Semibold"/>
              </a:rPr>
              <a:t>Ownership</a:t>
            </a:r>
            <a:endParaRPr sz="1200" dirty="0">
              <a:latin typeface="Segoe UI Semibold"/>
              <a:cs typeface="Segoe UI Semibold"/>
            </a:endParaRPr>
          </a:p>
        </p:txBody>
      </p:sp>
      <p:sp>
        <p:nvSpPr>
          <p:cNvPr id="11" name="text 1"/>
          <p:cNvSpPr txBox="1"/>
          <p:nvPr/>
        </p:nvSpPr>
        <p:spPr>
          <a:xfrm>
            <a:off x="6798057" y="2771008"/>
            <a:ext cx="1992533" cy="246221"/>
          </a:xfrm>
          <a:prstGeom prst="rect">
            <a:avLst/>
          </a:prstGeom>
        </p:spPr>
        <p:txBody>
          <a:bodyPr vert="horz" wrap="none" lIns="0" tIns="0" rIns="0" bIns="0" rtlCol="0">
            <a:spAutoFit/>
          </a:bodyPr>
          <a:lstStyle/>
          <a:p>
            <a:pPr marL="0">
              <a:lnSpc>
                <a:spcPct val="100000"/>
              </a:lnSpc>
            </a:pPr>
            <a:r>
              <a:rPr sz="800" spc="10" dirty="0">
                <a:solidFill>
                  <a:srgbClr val="212121"/>
                </a:solidFill>
                <a:latin typeface="Segoe UI Light"/>
                <a:cs typeface="Segoe UI Light"/>
              </a:rPr>
              <a:t>Where the vision becomes not just the</a:t>
            </a:r>
            <a:endParaRPr sz="800" dirty="0">
              <a:latin typeface="Segoe UI Light"/>
              <a:cs typeface="Segoe UI Light"/>
            </a:endParaRPr>
          </a:p>
          <a:p>
            <a:pPr marL="0">
              <a:lnSpc>
                <a:spcPct val="100000"/>
              </a:lnSpc>
            </a:pPr>
            <a:r>
              <a:rPr sz="800" spc="10" dirty="0">
                <a:solidFill>
                  <a:srgbClr val="212121"/>
                </a:solidFill>
                <a:latin typeface="Segoe UI Light"/>
                <a:cs typeface="Segoe UI Light"/>
              </a:rPr>
              <a:t>company goal but the individual goal as well.</a:t>
            </a:r>
            <a:endParaRPr sz="800" dirty="0">
              <a:latin typeface="Segoe UI Light"/>
              <a:cs typeface="Segoe UI Light"/>
            </a:endParaRPr>
          </a:p>
        </p:txBody>
      </p:sp>
      <p:sp>
        <p:nvSpPr>
          <p:cNvPr id="23" name="text 1"/>
          <p:cNvSpPr txBox="1"/>
          <p:nvPr/>
        </p:nvSpPr>
        <p:spPr>
          <a:xfrm>
            <a:off x="6798057" y="3363367"/>
            <a:ext cx="1393779" cy="184666"/>
          </a:xfrm>
          <a:prstGeom prst="rect">
            <a:avLst/>
          </a:prstGeom>
        </p:spPr>
        <p:txBody>
          <a:bodyPr vert="horz" wrap="none" lIns="0" tIns="0" rIns="0" bIns="0" rtlCol="0">
            <a:spAutoFit/>
          </a:bodyPr>
          <a:lstStyle/>
          <a:p>
            <a:pPr marL="0">
              <a:lnSpc>
                <a:spcPct val="100000"/>
              </a:lnSpc>
            </a:pPr>
            <a:r>
              <a:rPr sz="1200" spc="10" dirty="0">
                <a:solidFill>
                  <a:srgbClr val="212121"/>
                </a:solidFill>
                <a:latin typeface="Segoe UI Semibold"/>
                <a:cs typeface="Segoe UI Semibold"/>
              </a:rPr>
              <a:t>Performance driven</a:t>
            </a:r>
            <a:endParaRPr sz="1200" dirty="0">
              <a:latin typeface="Segoe UI Semibold"/>
              <a:cs typeface="Segoe UI Semibold"/>
            </a:endParaRPr>
          </a:p>
        </p:txBody>
      </p:sp>
      <p:sp>
        <p:nvSpPr>
          <p:cNvPr id="24" name="text 1"/>
          <p:cNvSpPr txBox="1"/>
          <p:nvPr/>
        </p:nvSpPr>
        <p:spPr>
          <a:xfrm>
            <a:off x="6798056" y="3582030"/>
            <a:ext cx="1691810" cy="241605"/>
          </a:xfrm>
          <a:prstGeom prst="rect">
            <a:avLst/>
          </a:prstGeom>
        </p:spPr>
        <p:txBody>
          <a:bodyPr vert="horz" wrap="none" lIns="0" tIns="0" rIns="0" bIns="0" rtlCol="0">
            <a:spAutoFit/>
          </a:bodyPr>
          <a:lstStyle/>
          <a:p>
            <a:pPr marL="0">
              <a:lnSpc>
                <a:spcPct val="100000"/>
              </a:lnSpc>
            </a:pPr>
            <a:r>
              <a:rPr sz="800" spc="10" dirty="0">
                <a:solidFill>
                  <a:srgbClr val="212121"/>
                </a:solidFill>
                <a:latin typeface="Segoe UI Light"/>
                <a:cs typeface="Segoe UI Light"/>
              </a:rPr>
              <a:t>Rewarding performers across verticals,</a:t>
            </a:r>
            <a:endParaRPr sz="800" dirty="0">
              <a:latin typeface="Segoe UI Light"/>
              <a:cs typeface="Segoe UI Light"/>
            </a:endParaRPr>
          </a:p>
          <a:p>
            <a:pPr marL="0">
              <a:lnSpc>
                <a:spcPct val="100000"/>
              </a:lnSpc>
            </a:pPr>
            <a:r>
              <a:rPr sz="770" spc="10" dirty="0">
                <a:solidFill>
                  <a:srgbClr val="212121"/>
                </a:solidFill>
                <a:latin typeface="Segoe UI Light"/>
                <a:cs typeface="Segoe UI Light"/>
              </a:rPr>
              <a:t>thereby setting examples for leadership.</a:t>
            </a:r>
            <a:endParaRPr sz="700" dirty="0">
              <a:latin typeface="Segoe UI Light"/>
              <a:cs typeface="Segoe UI Light"/>
            </a:endParaRPr>
          </a:p>
        </p:txBody>
      </p:sp>
      <p:sp>
        <p:nvSpPr>
          <p:cNvPr id="25" name="text 1"/>
          <p:cNvSpPr txBox="1"/>
          <p:nvPr/>
        </p:nvSpPr>
        <p:spPr>
          <a:xfrm>
            <a:off x="6798058" y="4139590"/>
            <a:ext cx="459421" cy="184666"/>
          </a:xfrm>
          <a:prstGeom prst="rect">
            <a:avLst/>
          </a:prstGeom>
        </p:spPr>
        <p:txBody>
          <a:bodyPr vert="horz" wrap="none" lIns="0" tIns="0" rIns="0" bIns="0" rtlCol="0">
            <a:spAutoFit/>
          </a:bodyPr>
          <a:lstStyle/>
          <a:p>
            <a:pPr marL="0">
              <a:lnSpc>
                <a:spcPct val="100000"/>
              </a:lnSpc>
            </a:pPr>
            <a:r>
              <a:rPr sz="1200" spc="10" dirty="0">
                <a:solidFill>
                  <a:srgbClr val="212121"/>
                </a:solidFill>
                <a:latin typeface="Segoe UI Semibold"/>
                <a:cs typeface="Segoe UI Semibold"/>
              </a:rPr>
              <a:t>Agility</a:t>
            </a:r>
            <a:endParaRPr sz="1200" dirty="0">
              <a:latin typeface="Segoe UI Semibold"/>
              <a:cs typeface="Segoe UI Semibold"/>
            </a:endParaRPr>
          </a:p>
        </p:txBody>
      </p:sp>
      <p:sp>
        <p:nvSpPr>
          <p:cNvPr id="26" name="text 1"/>
          <p:cNvSpPr txBox="1"/>
          <p:nvPr/>
        </p:nvSpPr>
        <p:spPr>
          <a:xfrm>
            <a:off x="6798056" y="4358254"/>
            <a:ext cx="2057294" cy="118494"/>
          </a:xfrm>
          <a:prstGeom prst="rect">
            <a:avLst/>
          </a:prstGeom>
        </p:spPr>
        <p:txBody>
          <a:bodyPr vert="horz" wrap="none" lIns="0" tIns="0" rIns="0" bIns="0" rtlCol="0">
            <a:spAutoFit/>
          </a:bodyPr>
          <a:lstStyle/>
          <a:p>
            <a:pPr marL="0">
              <a:lnSpc>
                <a:spcPct val="100000"/>
              </a:lnSpc>
            </a:pPr>
            <a:r>
              <a:rPr sz="770" spc="10" dirty="0">
                <a:solidFill>
                  <a:srgbClr val="212121"/>
                </a:solidFill>
                <a:latin typeface="Segoe UI Light"/>
                <a:cs typeface="Segoe UI Light"/>
              </a:rPr>
              <a:t>Change is constant. This equips the organization</a:t>
            </a:r>
            <a:endParaRPr sz="700" dirty="0">
              <a:latin typeface="Segoe UI Light"/>
              <a:cs typeface="Segoe UI Light"/>
            </a:endParaRPr>
          </a:p>
        </p:txBody>
      </p:sp>
      <p:sp>
        <p:nvSpPr>
          <p:cNvPr id="27" name="text 1"/>
          <p:cNvSpPr txBox="1"/>
          <p:nvPr/>
        </p:nvSpPr>
        <p:spPr>
          <a:xfrm>
            <a:off x="6798057" y="4467982"/>
            <a:ext cx="1811073" cy="123111"/>
          </a:xfrm>
          <a:prstGeom prst="rect">
            <a:avLst/>
          </a:prstGeom>
        </p:spPr>
        <p:txBody>
          <a:bodyPr vert="horz" wrap="none" lIns="0" tIns="0" rIns="0" bIns="0" rtlCol="0">
            <a:spAutoFit/>
          </a:bodyPr>
          <a:lstStyle/>
          <a:p>
            <a:pPr marL="0">
              <a:lnSpc>
                <a:spcPct val="100000"/>
              </a:lnSpc>
            </a:pPr>
            <a:r>
              <a:rPr sz="800" spc="10" dirty="0">
                <a:solidFill>
                  <a:srgbClr val="212121"/>
                </a:solidFill>
                <a:latin typeface="Segoe UI Light"/>
                <a:cs typeface="Segoe UI Light"/>
              </a:rPr>
              <a:t>to respond rapidly to this dynamic world.</a:t>
            </a:r>
            <a:endParaRPr sz="800" dirty="0">
              <a:latin typeface="Segoe UI Light"/>
              <a:cs typeface="Segoe UI Light"/>
            </a:endParaRPr>
          </a:p>
        </p:txBody>
      </p:sp>
      <p:sp>
        <p:nvSpPr>
          <p:cNvPr id="35" name="Snip Diagonal Corner Rectangle 34"/>
          <p:cNvSpPr/>
          <p:nvPr/>
        </p:nvSpPr>
        <p:spPr>
          <a:xfrm>
            <a:off x="7046452" y="224486"/>
            <a:ext cx="1030748" cy="366064"/>
          </a:xfrm>
          <a:prstGeom prst="snip2DiagRect">
            <a:avLst/>
          </a:prstGeom>
          <a:ln/>
          <a:effectLst>
            <a:innerShdw blurRad="63500" dist="50800" dir="189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b="1" spc="10" dirty="0">
                <a:solidFill>
                  <a:schemeClr val="tx2">
                    <a:lumMod val="75000"/>
                  </a:schemeClr>
                </a:solidFill>
                <a:latin typeface="Segoe UI Light"/>
                <a:cs typeface="Segoe UI Light"/>
              </a:rPr>
              <a:t>Values</a:t>
            </a:r>
            <a:endParaRPr lang="en-IN" b="1" dirty="0">
              <a:solidFill>
                <a:schemeClr val="tx2">
                  <a:lumMod val="75000"/>
                </a:schemeClr>
              </a:solidFill>
              <a:latin typeface="Segoe UI Light"/>
              <a:cs typeface="Segoe UI Light"/>
            </a:endParaRPr>
          </a:p>
        </p:txBody>
      </p:sp>
      <p:sp>
        <p:nvSpPr>
          <p:cNvPr id="28" name="text 1"/>
          <p:cNvSpPr txBox="1"/>
          <p:nvPr/>
        </p:nvSpPr>
        <p:spPr>
          <a:xfrm>
            <a:off x="8923528" y="4923859"/>
            <a:ext cx="50976"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2</a:t>
            </a:r>
            <a:endParaRPr sz="700" dirty="0">
              <a:latin typeface="Segoe UI Semibold"/>
              <a:cs typeface="Segoe UI Semibold"/>
            </a:endParaRPr>
          </a:p>
        </p:txBody>
      </p:sp>
      <p:sp>
        <p:nvSpPr>
          <p:cNvPr id="29" name="text 1"/>
          <p:cNvSpPr txBox="1"/>
          <p:nvPr/>
        </p:nvSpPr>
        <p:spPr>
          <a:xfrm>
            <a:off x="194057" y="3427476"/>
            <a:ext cx="862095" cy="369332"/>
          </a:xfrm>
          <a:prstGeom prst="rect">
            <a:avLst/>
          </a:prstGeom>
          <a:effectLst>
            <a:outerShdw blurRad="50800" dist="38100" dir="5400000" algn="t" rotWithShape="0">
              <a:prstClr val="black">
                <a:alpha val="40000"/>
              </a:prstClr>
            </a:outerShdw>
          </a:effectLst>
        </p:spPr>
        <p:txBody>
          <a:bodyPr vert="horz" wrap="none" lIns="0" tIns="0" rIns="0" bIns="0" rtlCol="0">
            <a:spAutoFit/>
          </a:bodyPr>
          <a:lstStyle/>
          <a:p>
            <a:pPr marL="0">
              <a:lnSpc>
                <a:spcPct val="100000"/>
              </a:lnSpc>
            </a:pPr>
            <a:r>
              <a:rPr sz="2400" spc="10" dirty="0">
                <a:solidFill>
                  <a:srgbClr val="FFFFFF"/>
                </a:solidFill>
                <a:latin typeface="Segoe UI Semibold"/>
                <a:cs typeface="Segoe UI Semibold"/>
              </a:rPr>
              <a:t>Vision</a:t>
            </a:r>
            <a:endParaRPr sz="2400" dirty="0">
              <a:latin typeface="Segoe UI Semibold"/>
              <a:cs typeface="Segoe UI Semibold"/>
            </a:endParaRPr>
          </a:p>
        </p:txBody>
      </p:sp>
      <p:sp>
        <p:nvSpPr>
          <p:cNvPr id="30" name="text 1"/>
          <p:cNvSpPr txBox="1"/>
          <p:nvPr/>
        </p:nvSpPr>
        <p:spPr>
          <a:xfrm>
            <a:off x="212345" y="3840326"/>
            <a:ext cx="2613023" cy="369332"/>
          </a:xfrm>
          <a:prstGeom prst="rect">
            <a:avLst/>
          </a:prstGeom>
          <a:effectLst>
            <a:outerShdw blurRad="50800" dist="38100" dir="5400000" algn="t" rotWithShape="0">
              <a:prstClr val="black">
                <a:alpha val="40000"/>
              </a:prstClr>
            </a:outerShdw>
          </a:effectLst>
        </p:spPr>
        <p:txBody>
          <a:bodyPr vert="horz" wrap="none" lIns="0" tIns="0" rIns="0" bIns="0" rtlCol="0">
            <a:spAutoFit/>
          </a:bodyPr>
          <a:lstStyle/>
          <a:p>
            <a:pPr marL="0">
              <a:lnSpc>
                <a:spcPct val="100000"/>
              </a:lnSpc>
            </a:pPr>
            <a:r>
              <a:rPr sz="1200" spc="10" dirty="0">
                <a:solidFill>
                  <a:srgbClr val="FFFFFF"/>
                </a:solidFill>
                <a:latin typeface="Segoe UI Light"/>
                <a:cs typeface="Segoe UI Light"/>
              </a:rPr>
              <a:t>To become the </a:t>
            </a:r>
            <a:r>
              <a:rPr sz="1200" spc="10" dirty="0">
                <a:solidFill>
                  <a:srgbClr val="FFFFFF"/>
                </a:solidFill>
                <a:latin typeface="Segoe UI Semibold"/>
                <a:cs typeface="Segoe UI Semibold"/>
              </a:rPr>
              <a:t>FASTEST GROWING</a:t>
            </a:r>
            <a:endParaRPr sz="1200" dirty="0">
              <a:latin typeface="Segoe UI Semibold"/>
              <a:cs typeface="Segoe UI Semibold"/>
            </a:endParaRPr>
          </a:p>
          <a:p>
            <a:pPr marL="0">
              <a:lnSpc>
                <a:spcPct val="100000"/>
              </a:lnSpc>
            </a:pPr>
            <a:r>
              <a:rPr sz="1200" spc="10" dirty="0">
                <a:solidFill>
                  <a:srgbClr val="FFFFFF"/>
                </a:solidFill>
                <a:latin typeface="Segoe UI Light"/>
                <a:cs typeface="Segoe UI Light"/>
              </a:rPr>
              <a:t>Indian chemical intermediates company.</a:t>
            </a:r>
            <a:endParaRPr sz="1200" dirty="0">
              <a:latin typeface="Segoe UI Light"/>
              <a:cs typeface="Segoe UI Light"/>
            </a:endParaRP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19050"/>
            <a:ext cx="4634219" cy="51435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511" y="1139552"/>
            <a:ext cx="3500111" cy="1980230"/>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436373" y="1827133"/>
            <a:ext cx="1790234" cy="1354217"/>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O</a:t>
            </a:r>
            <a:r>
              <a:rPr lang="en-US" sz="2200" spc="10" dirty="0">
                <a:solidFill>
                  <a:srgbClr val="0070C0"/>
                </a:solidFill>
                <a:latin typeface="Segoe UI Semibold"/>
                <a:cs typeface="Segoe UI Semibold"/>
              </a:rPr>
              <a:t>PTICAL </a:t>
            </a:r>
          </a:p>
          <a:p>
            <a:pPr marL="0">
              <a:lnSpc>
                <a:spcPct val="100000"/>
              </a:lnSpc>
            </a:pPr>
            <a:r>
              <a:rPr lang="en-US" sz="2200" spc="10" dirty="0">
                <a:solidFill>
                  <a:srgbClr val="0070C0"/>
                </a:solidFill>
                <a:latin typeface="Segoe UI Semibold"/>
                <a:cs typeface="Segoe UI Semibold"/>
              </a:rPr>
              <a:t>BRIGHTNING </a:t>
            </a:r>
          </a:p>
          <a:p>
            <a:pPr marL="0">
              <a:lnSpc>
                <a:spcPct val="100000"/>
              </a:lnSpc>
            </a:pPr>
            <a:r>
              <a:rPr lang="en-US" sz="2200" spc="10" dirty="0">
                <a:solidFill>
                  <a:srgbClr val="0070C0"/>
                </a:solidFill>
                <a:latin typeface="Segoe UI Semibold"/>
                <a:cs typeface="Segoe UI Semibold"/>
              </a:rPr>
              <a:t>AGENTS</a:t>
            </a:r>
          </a:p>
          <a:p>
            <a:r>
              <a:rPr lang="en-US" sz="2200" spc="10" dirty="0">
                <a:solidFill>
                  <a:srgbClr val="0070C0"/>
                </a:solidFill>
                <a:latin typeface="Segoe UI Semibold"/>
                <a:cs typeface="Segoe UI Semibold"/>
              </a:rPr>
              <a:t>CUSTOMERS</a:t>
            </a:r>
            <a:endParaRPr lang="en-US" sz="2200" dirty="0">
              <a:solidFill>
                <a:srgbClr val="0070C0"/>
              </a:solidFill>
              <a:latin typeface="Segoe UI Semibold"/>
              <a:cs typeface="Segoe UI Semibold"/>
            </a:endParaRPr>
          </a:p>
        </p:txBody>
      </p:sp>
      <p:pic>
        <p:nvPicPr>
          <p:cNvPr id="18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707" y="2407243"/>
            <a:ext cx="707095" cy="329013"/>
          </a:xfrm>
          <a:prstGeom prst="rect">
            <a:avLst/>
          </a:prstGeom>
        </p:spPr>
      </p:pic>
      <p:pic>
        <p:nvPicPr>
          <p:cNvPr id="187"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008549"/>
            <a:ext cx="659716" cy="493540"/>
          </a:xfrm>
          <a:prstGeom prst="rect">
            <a:avLst/>
          </a:prstGeom>
        </p:spPr>
      </p:pic>
      <p:pic>
        <p:nvPicPr>
          <p:cNvPr id="188" name="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0972" y="3070672"/>
            <a:ext cx="682371" cy="640196"/>
          </a:xfrm>
          <a:prstGeom prst="rect">
            <a:avLst/>
          </a:prstGeom>
        </p:spPr>
      </p:pic>
      <p:pic>
        <p:nvPicPr>
          <p:cNvPr id="189" name="Ima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1019434"/>
            <a:ext cx="725614" cy="178600"/>
          </a:xfrm>
          <a:prstGeom prst="rect">
            <a:avLst/>
          </a:prstGeom>
        </p:spPr>
      </p:pic>
      <p:pic>
        <p:nvPicPr>
          <p:cNvPr id="190"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7860" y="935890"/>
            <a:ext cx="528363" cy="421375"/>
          </a:xfrm>
          <a:prstGeom prst="rect">
            <a:avLst/>
          </a:prstGeom>
        </p:spPr>
      </p:pic>
      <p:pic>
        <p:nvPicPr>
          <p:cNvPr id="191"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2607" y="1708383"/>
            <a:ext cx="524222" cy="237500"/>
          </a:xfrm>
          <a:prstGeom prst="rect">
            <a:avLst/>
          </a:prstGeom>
        </p:spPr>
      </p:pic>
      <p:pic>
        <p:nvPicPr>
          <p:cNvPr id="192" name="Ima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3000" y="1678028"/>
            <a:ext cx="709535" cy="336179"/>
          </a:xfrm>
          <a:prstGeom prst="rect">
            <a:avLst/>
          </a:prstGeom>
        </p:spPr>
      </p:pic>
      <p:pic>
        <p:nvPicPr>
          <p:cNvPr id="193" name="Ima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17188" y="1552345"/>
            <a:ext cx="485329" cy="485927"/>
          </a:xfrm>
          <a:prstGeom prst="rect">
            <a:avLst/>
          </a:prstGeom>
        </p:spPr>
      </p:pic>
      <p:pic>
        <p:nvPicPr>
          <p:cNvPr id="194" name="Imag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1605" y="1581150"/>
            <a:ext cx="380871" cy="534217"/>
          </a:xfrm>
          <a:prstGeom prst="rect">
            <a:avLst/>
          </a:prstGeom>
        </p:spPr>
      </p:pic>
      <p:pic>
        <p:nvPicPr>
          <p:cNvPr id="195" name="Im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6527" y="999676"/>
            <a:ext cx="645461" cy="323523"/>
          </a:xfrm>
          <a:prstGeom prst="rect">
            <a:avLst/>
          </a:prstGeom>
        </p:spPr>
      </p:pic>
      <p:pic>
        <p:nvPicPr>
          <p:cNvPr id="196" name="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91605" y="2458536"/>
            <a:ext cx="484844" cy="183970"/>
          </a:xfrm>
          <a:prstGeom prst="rect">
            <a:avLst/>
          </a:prstGeom>
        </p:spPr>
      </p:pic>
      <p:pic>
        <p:nvPicPr>
          <p:cNvPr id="197" name="Imag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30055" y="3934804"/>
            <a:ext cx="824836" cy="201152"/>
          </a:xfrm>
          <a:prstGeom prst="rect">
            <a:avLst/>
          </a:prstGeom>
        </p:spPr>
      </p:pic>
      <p:pic>
        <p:nvPicPr>
          <p:cNvPr id="198" name="Image"/>
          <p:cNvPicPr>
            <a:picLocks noChangeAspect="1"/>
          </p:cNvPicPr>
          <p:nvPr/>
        </p:nvPicPr>
        <p:blipFill rotWithShape="1">
          <a:blip r:embed="rId14" cstate="print">
            <a:extLst>
              <a:ext uri="{28A0092B-C50C-407E-A947-70E740481C1C}">
                <a14:useLocalDpi xmlns:a14="http://schemas.microsoft.com/office/drawing/2010/main" val="0"/>
              </a:ext>
            </a:extLst>
          </a:blip>
          <a:srcRect t="31462" b="30739"/>
          <a:stretch/>
        </p:blipFill>
        <p:spPr>
          <a:xfrm>
            <a:off x="3875203" y="1733550"/>
            <a:ext cx="715862" cy="252949"/>
          </a:xfrm>
          <a:prstGeom prst="rect">
            <a:avLst/>
          </a:prstGeom>
        </p:spPr>
      </p:pic>
      <p:pic>
        <p:nvPicPr>
          <p:cNvPr id="199" name="Imag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75203" y="3867150"/>
            <a:ext cx="633480" cy="229860"/>
          </a:xfrm>
          <a:prstGeom prst="rect">
            <a:avLst/>
          </a:prstGeom>
        </p:spPr>
      </p:pic>
      <p:pic>
        <p:nvPicPr>
          <p:cNvPr id="200" name="Imag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43550" y="1621032"/>
            <a:ext cx="550088" cy="412202"/>
          </a:xfrm>
          <a:prstGeom prst="rect">
            <a:avLst/>
          </a:prstGeom>
        </p:spPr>
      </p:pic>
      <p:pic>
        <p:nvPicPr>
          <p:cNvPr id="201" name="Imag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86200" y="2438333"/>
            <a:ext cx="723772" cy="209617"/>
          </a:xfrm>
          <a:prstGeom prst="rect">
            <a:avLst/>
          </a:prstGeom>
        </p:spPr>
      </p:pic>
      <p:pic>
        <p:nvPicPr>
          <p:cNvPr id="202" name="Imag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17171" y="932777"/>
            <a:ext cx="607723" cy="315169"/>
          </a:xfrm>
          <a:prstGeom prst="rect">
            <a:avLst/>
          </a:prstGeom>
        </p:spPr>
      </p:pic>
      <p:pic>
        <p:nvPicPr>
          <p:cNvPr id="203" name="Image"/>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62911" y="2438333"/>
            <a:ext cx="828289" cy="250212"/>
          </a:xfrm>
          <a:prstGeom prst="rect">
            <a:avLst/>
          </a:prstGeom>
        </p:spPr>
      </p:pic>
      <p:pic>
        <p:nvPicPr>
          <p:cNvPr id="204" name="Image"/>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66820" y="3055632"/>
            <a:ext cx="1020469" cy="446457"/>
          </a:xfrm>
          <a:prstGeom prst="rect">
            <a:avLst/>
          </a:prstGeom>
        </p:spPr>
      </p:pic>
      <p:pic>
        <p:nvPicPr>
          <p:cNvPr id="205" name="Image"/>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76876" y="3906474"/>
            <a:ext cx="552524" cy="190738"/>
          </a:xfrm>
          <a:prstGeom prst="rect">
            <a:avLst/>
          </a:prstGeom>
        </p:spPr>
      </p:pic>
      <p:pic>
        <p:nvPicPr>
          <p:cNvPr id="206" name="Image"/>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88567" y="3797261"/>
            <a:ext cx="745376" cy="418940"/>
          </a:xfrm>
          <a:prstGeom prst="rect">
            <a:avLst/>
          </a:prstGeom>
        </p:spPr>
      </p:pic>
      <p:pic>
        <p:nvPicPr>
          <p:cNvPr id="207" name="Image"/>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21261" y="1037242"/>
            <a:ext cx="607725" cy="191875"/>
          </a:xfrm>
          <a:prstGeom prst="rect">
            <a:avLst/>
          </a:prstGeom>
        </p:spPr>
      </p:pic>
      <p:sp>
        <p:nvSpPr>
          <p:cNvPr id="6" name="text 1"/>
          <p:cNvSpPr txBox="1"/>
          <p:nvPr/>
        </p:nvSpPr>
        <p:spPr>
          <a:xfrm>
            <a:off x="8923529" y="4923859"/>
            <a:ext cx="101951"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2</a:t>
            </a:r>
            <a:r>
              <a:rPr lang="en-US" sz="700" spc="10" dirty="0">
                <a:solidFill>
                  <a:srgbClr val="212121"/>
                </a:solidFill>
                <a:latin typeface="Segoe UI Semibold"/>
                <a:cs typeface="Segoe UI Semibold"/>
              </a:rPr>
              <a:t>0</a:t>
            </a:r>
            <a:endParaRPr sz="700" dirty="0">
              <a:latin typeface="Segoe UI Semibold"/>
              <a:cs typeface="Segoe UI Semibold"/>
            </a:endParaRPr>
          </a:p>
        </p:txBody>
      </p:sp>
      <p:pic>
        <p:nvPicPr>
          <p:cNvPr id="83" name="Picture 7"/>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12602" y="2419350"/>
            <a:ext cx="598389" cy="21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6"/>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962911" y="3831126"/>
            <a:ext cx="709473" cy="34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5"/>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918847" y="2926080"/>
            <a:ext cx="658478" cy="65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70972" y="2300534"/>
            <a:ext cx="542431" cy="54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096000" y="2942695"/>
            <a:ext cx="559394" cy="55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229600" y="915836"/>
            <a:ext cx="564395" cy="56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Image"/>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36" name="Isosceles Triangle 35"/>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Image"/>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32711" y="1"/>
            <a:ext cx="51911" cy="5143499"/>
          </a:xfrm>
          <a:prstGeom prst="rect">
            <a:avLst/>
          </a:prstGeom>
          <a:effectLst>
            <a:innerShdw blurRad="114300">
              <a:prstClr val="black"/>
            </a:inn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3241" b="8850"/>
          <a:stretch/>
        </p:blipFill>
        <p:spPr>
          <a:xfrm>
            <a:off x="2306781" y="2592903"/>
            <a:ext cx="6837219" cy="2550597"/>
          </a:xfrm>
          <a:prstGeom prst="rect">
            <a:avLst/>
          </a:prstGeom>
        </p:spPr>
      </p:pic>
      <p:sp>
        <p:nvSpPr>
          <p:cNvPr id="4" name="text 1"/>
          <p:cNvSpPr txBox="1"/>
          <p:nvPr/>
        </p:nvSpPr>
        <p:spPr>
          <a:xfrm>
            <a:off x="8923530" y="4923859"/>
            <a:ext cx="89127"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2</a:t>
            </a:r>
            <a:r>
              <a:rPr lang="en-US" sz="700" spc="10" dirty="0">
                <a:latin typeface="Segoe UI Semibold"/>
                <a:cs typeface="Segoe UI Semibold"/>
              </a:rPr>
              <a:t>1</a:t>
            </a:r>
            <a:endParaRPr sz="700" dirty="0">
              <a:latin typeface="Segoe UI Semibold"/>
              <a:cs typeface="Segoe UI Semibold"/>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438150"/>
            <a:ext cx="6469388" cy="3660133"/>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9411" b="6127"/>
          <a:stretch/>
        </p:blipFill>
        <p:spPr>
          <a:xfrm flipH="1" flipV="1">
            <a:off x="-1" y="-19050"/>
            <a:ext cx="5694680" cy="26267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3980514"/>
            <a:ext cx="3124200" cy="1258236"/>
          </a:xfrm>
          <a:prstGeom prst="rect">
            <a:avLst/>
          </a:prstGeom>
        </p:spPr>
      </p:pic>
      <p:sp>
        <p:nvSpPr>
          <p:cNvPr id="17" name="text 1"/>
          <p:cNvSpPr txBox="1"/>
          <p:nvPr/>
        </p:nvSpPr>
        <p:spPr>
          <a:xfrm>
            <a:off x="8923530" y="4923859"/>
            <a:ext cx="101951"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2</a:t>
            </a:r>
            <a:r>
              <a:rPr lang="en-US" sz="700" spc="10" dirty="0">
                <a:latin typeface="Segoe UI Semibold"/>
                <a:cs typeface="Segoe UI Semibold"/>
              </a:rPr>
              <a:t>2</a:t>
            </a:r>
            <a:endParaRPr sz="700" dirty="0">
              <a:latin typeface="Segoe UI Semibold"/>
              <a:cs typeface="Segoe UI Semibold"/>
            </a:endParaRPr>
          </a:p>
        </p:txBody>
      </p:sp>
      <p:sp>
        <p:nvSpPr>
          <p:cNvPr id="27" name="text 1"/>
          <p:cNvSpPr txBox="1"/>
          <p:nvPr/>
        </p:nvSpPr>
        <p:spPr>
          <a:xfrm>
            <a:off x="339138" y="1378625"/>
            <a:ext cx="1946862" cy="2031325"/>
          </a:xfrm>
          <a:prstGeom prst="rect">
            <a:avLst/>
          </a:prstGeom>
          <a:ln>
            <a:noFill/>
          </a:ln>
        </p:spPr>
        <p:txBody>
          <a:bodyPr vert="horz" wrap="square" lIns="0" tIns="0" rIns="0" bIns="0" rtlCol="0">
            <a:spAutoFit/>
          </a:bodyPr>
          <a:lstStyle/>
          <a:p>
            <a:pPr algn="ctr"/>
            <a:r>
              <a:rPr lang="en-IN" sz="2200" b="1" spc="10" dirty="0">
                <a:solidFill>
                  <a:srgbClr val="00B050"/>
                </a:solidFill>
                <a:latin typeface="Segoe UI Light"/>
                <a:cs typeface="Segoe UI Light"/>
              </a:rPr>
              <a:t>Driving our goal of being the fastest-growing Indian chemical intermediates manufacturer</a:t>
            </a:r>
          </a:p>
        </p:txBody>
      </p:sp>
      <p:pic>
        <p:nvPicPr>
          <p:cNvPr id="4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 y="4366260"/>
            <a:ext cx="1166622" cy="796290"/>
          </a:xfrm>
          <a:prstGeom prst="rect">
            <a:avLst/>
          </a:prstGeom>
        </p:spPr>
      </p:pic>
      <p:sp>
        <p:nvSpPr>
          <p:cNvPr id="4" name="TextBox 3"/>
          <p:cNvSpPr txBox="1"/>
          <p:nvPr/>
        </p:nvSpPr>
        <p:spPr>
          <a:xfrm>
            <a:off x="3733801" y="209550"/>
            <a:ext cx="3962400" cy="440769"/>
          </a:xfrm>
          <a:prstGeom prst="snip2Diag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a:r>
              <a:rPr lang="en-IN" b="1" spc="10" dirty="0">
                <a:solidFill>
                  <a:srgbClr val="00B050"/>
                </a:solidFill>
                <a:latin typeface="Segoe UI Light"/>
                <a:cs typeface="Segoe UI Light"/>
              </a:rPr>
              <a:t>Delivering our promises</a:t>
            </a:r>
          </a:p>
        </p:txBody>
      </p:sp>
      <p:sp>
        <p:nvSpPr>
          <p:cNvPr id="2" name="TextBox 1"/>
          <p:cNvSpPr txBox="1"/>
          <p:nvPr/>
        </p:nvSpPr>
        <p:spPr>
          <a:xfrm>
            <a:off x="2666999" y="1047750"/>
            <a:ext cx="6477001" cy="2989473"/>
          </a:xfrm>
          <a:prstGeom prst="rect">
            <a:avLst/>
          </a:prstGeom>
          <a:noFill/>
          <a:ln>
            <a:noFill/>
          </a:ln>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lvl="0">
              <a:lnSpc>
                <a:spcPct val="200000"/>
              </a:lnSpc>
            </a:pPr>
            <a:r>
              <a:rPr lang="en-IN" sz="1200" b="1" spc="10" dirty="0">
                <a:solidFill>
                  <a:schemeClr val="tx1"/>
                </a:solidFill>
                <a:latin typeface="Segoe UI Light"/>
                <a:cs typeface="Segoe UI Light"/>
              </a:rPr>
              <a:t>Making India self-reliant in production of Phenol and Acetone</a:t>
            </a:r>
          </a:p>
          <a:p>
            <a:pPr lvl="0">
              <a:lnSpc>
                <a:spcPct val="200000"/>
              </a:lnSpc>
            </a:pPr>
            <a:r>
              <a:rPr lang="en-IN" sz="1200" b="1" spc="10" dirty="0">
                <a:solidFill>
                  <a:schemeClr val="tx1"/>
                </a:solidFill>
                <a:latin typeface="Segoe UI Light"/>
                <a:cs typeface="Segoe UI Light"/>
              </a:rPr>
              <a:t>Reducing India’s import dependence on chemical intermediates</a:t>
            </a:r>
          </a:p>
          <a:p>
            <a:pPr lvl="0">
              <a:lnSpc>
                <a:spcPct val="200000"/>
              </a:lnSpc>
            </a:pPr>
            <a:r>
              <a:rPr lang="en-IN" sz="1200" b="1" spc="10" dirty="0">
                <a:solidFill>
                  <a:schemeClr val="tx1"/>
                </a:solidFill>
                <a:latin typeface="Segoe UI Light"/>
                <a:cs typeface="Segoe UI Light"/>
              </a:rPr>
              <a:t>Taking care of India’s demand-supply gap in Phenol and Acetone</a:t>
            </a:r>
          </a:p>
          <a:p>
            <a:pPr lvl="0">
              <a:lnSpc>
                <a:spcPct val="200000"/>
              </a:lnSpc>
            </a:pPr>
            <a:r>
              <a:rPr lang="en-IN" sz="1200" b="1" spc="10" dirty="0">
                <a:solidFill>
                  <a:schemeClr val="tx1"/>
                </a:solidFill>
                <a:latin typeface="Segoe UI Light"/>
                <a:cs typeface="Segoe UI Light"/>
              </a:rPr>
              <a:t>At full capacity, plant is projected to result in import savings of around USD 400 Million</a:t>
            </a:r>
          </a:p>
          <a:p>
            <a:pPr lvl="0">
              <a:lnSpc>
                <a:spcPct val="200000"/>
              </a:lnSpc>
            </a:pPr>
            <a:r>
              <a:rPr lang="en-IN" sz="1200" b="1" spc="10" dirty="0">
                <a:solidFill>
                  <a:schemeClr val="tx1"/>
                </a:solidFill>
                <a:latin typeface="Segoe UI Light"/>
                <a:cs typeface="Segoe UI Light"/>
              </a:rPr>
              <a:t>Plant commissioned within time</a:t>
            </a:r>
          </a:p>
          <a:p>
            <a:pPr lvl="0">
              <a:lnSpc>
                <a:spcPct val="200000"/>
              </a:lnSpc>
            </a:pPr>
            <a:r>
              <a:rPr lang="en-IN" sz="1200" b="1" spc="10" dirty="0">
                <a:solidFill>
                  <a:schemeClr val="tx1"/>
                </a:solidFill>
                <a:latin typeface="Segoe UI Light"/>
                <a:cs typeface="Segoe UI Light"/>
              </a:rPr>
              <a:t>Plant stabilised and touched 100% capacity utilisation within a short span of time</a:t>
            </a:r>
          </a:p>
          <a:p>
            <a:pPr lvl="0">
              <a:lnSpc>
                <a:spcPct val="200000"/>
              </a:lnSpc>
            </a:pPr>
            <a:r>
              <a:rPr lang="en-IN" sz="1200" b="1" spc="10" dirty="0">
                <a:solidFill>
                  <a:schemeClr val="tx1"/>
                </a:solidFill>
                <a:latin typeface="Segoe UI Light"/>
                <a:cs typeface="Segoe UI Light"/>
              </a:rPr>
              <a:t>Reported positive EBITDA and Profit Before Tax within few months of commissioning</a:t>
            </a:r>
          </a:p>
          <a:p>
            <a:pPr lvl="0">
              <a:lnSpc>
                <a:spcPct val="200000"/>
              </a:lnSpc>
            </a:pPr>
            <a:r>
              <a:rPr lang="en-IN" sz="1200" b="1" spc="10" dirty="0">
                <a:solidFill>
                  <a:schemeClr val="tx1"/>
                </a:solidFill>
                <a:latin typeface="Segoe UI Light"/>
                <a:cs typeface="Segoe UI Light"/>
              </a:rPr>
              <a:t>Created robust supply chain infrastructure and logistics</a:t>
            </a:r>
          </a:p>
        </p:txBody>
      </p:sp>
      <p:cxnSp>
        <p:nvCxnSpPr>
          <p:cNvPr id="6" name="Straight Connector 5"/>
          <p:cNvCxnSpPr/>
          <p:nvPr/>
        </p:nvCxnSpPr>
        <p:spPr>
          <a:xfrm flipH="1">
            <a:off x="4229101" y="656189"/>
            <a:ext cx="4991099"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flipV="1">
            <a:off x="2590800" y="971550"/>
            <a:ext cx="1" cy="3124200"/>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08996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 1"/>
          <p:cNvSpPr txBox="1"/>
          <p:nvPr/>
        </p:nvSpPr>
        <p:spPr>
          <a:xfrm>
            <a:off x="8923530" y="4923859"/>
            <a:ext cx="101951"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2</a:t>
            </a:r>
            <a:r>
              <a:rPr lang="en-US" sz="700" spc="10" dirty="0">
                <a:latin typeface="Segoe UI Semibold"/>
                <a:cs typeface="Segoe UI Semibold"/>
              </a:rPr>
              <a:t>3</a:t>
            </a:r>
            <a:endParaRPr sz="700" dirty="0">
              <a:latin typeface="Segoe UI Semibold"/>
              <a:cs typeface="Segoe UI Semibold"/>
            </a:endParaRPr>
          </a:p>
        </p:txBody>
      </p:sp>
      <p:sp>
        <p:nvSpPr>
          <p:cNvPr id="27" name="text 1"/>
          <p:cNvSpPr txBox="1"/>
          <p:nvPr/>
        </p:nvSpPr>
        <p:spPr>
          <a:xfrm>
            <a:off x="415338" y="1962150"/>
            <a:ext cx="1946862" cy="1354217"/>
          </a:xfrm>
          <a:prstGeom prst="rect">
            <a:avLst/>
          </a:prstGeom>
        </p:spPr>
        <p:txBody>
          <a:bodyPr vert="horz" wrap="square" lIns="0" tIns="0" rIns="0" bIns="0" rtlCol="0">
            <a:spAutoFit/>
          </a:bodyPr>
          <a:lstStyle/>
          <a:p>
            <a:r>
              <a:rPr lang="en-US" sz="2200" spc="10" dirty="0">
                <a:solidFill>
                  <a:srgbClr val="00B050"/>
                </a:solidFill>
                <a:latin typeface="Segoe UI Semibold"/>
                <a:cs typeface="Segoe UI Semibold"/>
              </a:rPr>
              <a:t>PHENOL, ACETONE DOMESTIC PRODUCTION</a:t>
            </a:r>
            <a:endParaRPr lang="en-US" sz="2200" dirty="0">
              <a:solidFill>
                <a:srgbClr val="00B050"/>
              </a:solidFill>
              <a:latin typeface="Segoe UI Semibold"/>
              <a:cs typeface="Segoe UI Semibold"/>
            </a:endParaRPr>
          </a:p>
        </p:txBody>
      </p:sp>
      <p:pic>
        <p:nvPicPr>
          <p:cNvPr id="4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 y="4366260"/>
            <a:ext cx="1166622" cy="796290"/>
          </a:xfrm>
          <a:prstGeom prst="rect">
            <a:avLst/>
          </a:prstGeom>
        </p:spPr>
      </p:pic>
      <p:cxnSp>
        <p:nvCxnSpPr>
          <p:cNvPr id="20" name="Straight Connector 19"/>
          <p:cNvCxnSpPr/>
          <p:nvPr/>
        </p:nvCxnSpPr>
        <p:spPr>
          <a:xfrm>
            <a:off x="2286000" y="416816"/>
            <a:ext cx="0" cy="4212334"/>
          </a:xfrm>
          <a:prstGeom prst="line">
            <a:avLst/>
          </a:prstGeom>
        </p:spPr>
        <p:style>
          <a:lnRef idx="3">
            <a:schemeClr val="accent3"/>
          </a:lnRef>
          <a:fillRef idx="0">
            <a:schemeClr val="accent3"/>
          </a:fillRef>
          <a:effectRef idx="2">
            <a:schemeClr val="accent3"/>
          </a:effectRef>
          <a:fontRef idx="minor">
            <a:schemeClr val="tx1"/>
          </a:fontRef>
        </p:style>
      </p:cxnSp>
      <p:graphicFrame>
        <p:nvGraphicFramePr>
          <p:cNvPr id="8" name="Chart 7"/>
          <p:cNvGraphicFramePr/>
          <p:nvPr>
            <p:extLst>
              <p:ext uri="{D42A27DB-BD31-4B8C-83A1-F6EECF244321}">
                <p14:modId xmlns:p14="http://schemas.microsoft.com/office/powerpoint/2010/main" val="1836856442"/>
              </p:ext>
            </p:extLst>
          </p:nvPr>
        </p:nvGraphicFramePr>
        <p:xfrm>
          <a:off x="2971800" y="1167150"/>
          <a:ext cx="3124200" cy="27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700205168"/>
              </p:ext>
            </p:extLst>
          </p:nvPr>
        </p:nvGraphicFramePr>
        <p:xfrm>
          <a:off x="5867400" y="1167150"/>
          <a:ext cx="2895600" cy="270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Isosceles Triangle 9"/>
          <p:cNvSpPr/>
          <p:nvPr/>
        </p:nvSpPr>
        <p:spPr>
          <a:xfrm rot="5400000">
            <a:off x="-187105" y="179021"/>
            <a:ext cx="1528224" cy="1154014"/>
          </a:xfrm>
          <a:prstGeom prst="triangle">
            <a:avLst/>
          </a:prstGeom>
          <a:solidFill>
            <a:srgbClr val="00B050"/>
          </a:solidFill>
          <a:ln>
            <a:solidFill>
              <a:srgbClr val="00B05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1825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4"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 y="4347210"/>
            <a:ext cx="1166622" cy="796290"/>
          </a:xfrm>
          <a:prstGeom prst="rect">
            <a:avLst/>
          </a:prstGeom>
        </p:spPr>
      </p:pic>
      <p:sp>
        <p:nvSpPr>
          <p:cNvPr id="2" name="text 1"/>
          <p:cNvSpPr txBox="1"/>
          <p:nvPr/>
        </p:nvSpPr>
        <p:spPr>
          <a:xfrm>
            <a:off x="457200" y="1717179"/>
            <a:ext cx="1676400" cy="1692771"/>
          </a:xfrm>
          <a:prstGeom prst="rect">
            <a:avLst/>
          </a:prstGeom>
        </p:spPr>
        <p:txBody>
          <a:bodyPr vert="horz" wrap="square" lIns="0" tIns="0" rIns="0" bIns="0" rtlCol="0">
            <a:spAutoFit/>
          </a:bodyPr>
          <a:lstStyle/>
          <a:p>
            <a:pPr marL="0">
              <a:lnSpc>
                <a:spcPct val="100000"/>
              </a:lnSpc>
            </a:pPr>
            <a:r>
              <a:rPr sz="2200" spc="10" dirty="0">
                <a:solidFill>
                  <a:srgbClr val="00B050"/>
                </a:solidFill>
                <a:latin typeface="Segoe UI Semibold"/>
                <a:cs typeface="Segoe UI Semibold"/>
              </a:rPr>
              <a:t>PHENOL &amp;</a:t>
            </a:r>
            <a:r>
              <a:rPr lang="en-US" sz="2200" spc="10" dirty="0">
                <a:solidFill>
                  <a:srgbClr val="00B050"/>
                </a:solidFill>
                <a:latin typeface="Segoe UI Semibold"/>
                <a:cs typeface="Segoe UI Semibold"/>
              </a:rPr>
              <a:t>ACETONE FACILITY AT DAHEJ - SNAPSHOT</a:t>
            </a:r>
            <a:endParaRPr lang="en-US" sz="2200" dirty="0">
              <a:solidFill>
                <a:srgbClr val="00B050"/>
              </a:solidFill>
              <a:latin typeface="Segoe UI Semibold"/>
              <a:cs typeface="Segoe UI Semibold"/>
            </a:endParaRPr>
          </a:p>
        </p:txBody>
      </p:sp>
      <p:sp>
        <p:nvSpPr>
          <p:cNvPr id="7" name="text 1"/>
          <p:cNvSpPr txBox="1"/>
          <p:nvPr/>
        </p:nvSpPr>
        <p:spPr>
          <a:xfrm>
            <a:off x="3618230" y="611031"/>
            <a:ext cx="1741311" cy="184666"/>
          </a:xfrm>
          <a:prstGeom prst="rect">
            <a:avLst/>
          </a:prstGeom>
        </p:spPr>
        <p:txBody>
          <a:bodyPr vert="horz" wrap="none" lIns="0" tIns="0" rIns="0" bIns="0" rtlCol="0">
            <a:spAutoFit/>
          </a:bodyPr>
          <a:lstStyle/>
          <a:p>
            <a:pPr marL="0">
              <a:lnSpc>
                <a:spcPct val="100000"/>
              </a:lnSpc>
            </a:pPr>
            <a:r>
              <a:rPr sz="1200" b="1" spc="10" dirty="0">
                <a:latin typeface="Segoe UI Semibold"/>
                <a:cs typeface="Segoe UI Semibold"/>
              </a:rPr>
              <a:t>Manufacturing  Capacity</a:t>
            </a:r>
            <a:endParaRPr sz="1200" b="1" dirty="0">
              <a:latin typeface="Segoe UI Semibold"/>
              <a:cs typeface="Segoe UI Semibold"/>
            </a:endParaRPr>
          </a:p>
        </p:txBody>
      </p:sp>
      <p:sp>
        <p:nvSpPr>
          <p:cNvPr id="10" name="text 1"/>
          <p:cNvSpPr txBox="1"/>
          <p:nvPr/>
        </p:nvSpPr>
        <p:spPr>
          <a:xfrm>
            <a:off x="3588004" y="2971453"/>
            <a:ext cx="1246175" cy="164660"/>
          </a:xfrm>
          <a:prstGeom prst="rect">
            <a:avLst/>
          </a:prstGeom>
        </p:spPr>
        <p:txBody>
          <a:bodyPr vert="horz" wrap="none" lIns="0" tIns="0" rIns="0" bIns="0" rtlCol="0">
            <a:spAutoFit/>
          </a:bodyPr>
          <a:lstStyle/>
          <a:p>
            <a:pPr marL="0">
              <a:lnSpc>
                <a:spcPct val="100000"/>
              </a:lnSpc>
            </a:pPr>
            <a:r>
              <a:rPr sz="1070" b="1" spc="10" dirty="0">
                <a:latin typeface="Segoe UI Semibold"/>
                <a:cs typeface="Segoe UI Semibold"/>
              </a:rPr>
              <a:t>Technology Tie-ups</a:t>
            </a:r>
            <a:endParaRPr sz="1000" b="1" dirty="0">
              <a:latin typeface="Segoe UI Semibold"/>
              <a:cs typeface="Segoe UI Semibold"/>
            </a:endParaRPr>
          </a:p>
        </p:txBody>
      </p:sp>
      <p:sp>
        <p:nvSpPr>
          <p:cNvPr id="11" name="text 1"/>
          <p:cNvSpPr txBox="1"/>
          <p:nvPr/>
        </p:nvSpPr>
        <p:spPr>
          <a:xfrm>
            <a:off x="3618230" y="4045846"/>
            <a:ext cx="2419893" cy="952568"/>
          </a:xfrm>
          <a:prstGeom prst="rect">
            <a:avLst/>
          </a:prstGeom>
        </p:spPr>
        <p:txBody>
          <a:bodyPr vert="horz" wrap="none" lIns="0" tIns="0" rIns="0" bIns="0" rtlCol="0">
            <a:spAutoFit/>
          </a:bodyPr>
          <a:lstStyle/>
          <a:p>
            <a:pPr marL="171450" indent="-171450">
              <a:buFont typeface="Arial" panose="020B0604020202020204" pitchFamily="34" charset="0"/>
              <a:buChar char="•"/>
            </a:pPr>
            <a:r>
              <a:rPr sz="1020" b="1" spc="10" dirty="0">
                <a:latin typeface="Segoe UI Light"/>
                <a:cs typeface="Segoe UI Light"/>
              </a:rPr>
              <a:t>Technology tie-up with </a:t>
            </a:r>
            <a:r>
              <a:rPr lang="en-IN" sz="1020" b="1" spc="10" dirty="0">
                <a:latin typeface="Segoe UI Light"/>
                <a:cs typeface="Segoe UI Light"/>
              </a:rPr>
              <a:t>UOP Honeywell</a:t>
            </a:r>
          </a:p>
          <a:p>
            <a:pPr marL="171450" indent="-171450">
              <a:buFont typeface="Arial" panose="020B0604020202020204" pitchFamily="34" charset="0"/>
              <a:buChar char="•"/>
            </a:pPr>
            <a:r>
              <a:rPr lang="en-IN" sz="1020" b="1" spc="10" dirty="0">
                <a:latin typeface="Segoe UI Light"/>
                <a:cs typeface="Segoe UI Light"/>
              </a:rPr>
              <a:t>Technology tie-up with  </a:t>
            </a:r>
            <a:r>
              <a:rPr sz="1020" b="1" spc="10" dirty="0">
                <a:latin typeface="Segoe UI Light"/>
                <a:cs typeface="Segoe UI Light"/>
              </a:rPr>
              <a:t>KBR (USA</a:t>
            </a:r>
            <a:endParaRPr sz="1000" b="1" dirty="0">
              <a:latin typeface="Segoe UI Light"/>
              <a:cs typeface="Segoe UI Light"/>
            </a:endParaRPr>
          </a:p>
          <a:p>
            <a:pPr marL="171450" indent="-171450">
              <a:lnSpc>
                <a:spcPct val="100000"/>
              </a:lnSpc>
              <a:buFont typeface="Arial" panose="020B0604020202020204" pitchFamily="34" charset="0"/>
              <a:buChar char="•"/>
            </a:pPr>
            <a:r>
              <a:rPr sz="1050" b="1" spc="10" dirty="0">
                <a:latin typeface="Segoe UI Light"/>
                <a:cs typeface="Segoe UI Light"/>
              </a:rPr>
              <a:t>KBR is a licensor of phenol capacity</a:t>
            </a:r>
            <a:endParaRPr lang="en-US" sz="1050" b="1" spc="10" dirty="0">
              <a:latin typeface="Segoe UI Light"/>
              <a:cs typeface="Segoe UI Light"/>
            </a:endParaRPr>
          </a:p>
          <a:p>
            <a:pPr marL="171450" indent="-171450">
              <a:lnSpc>
                <a:spcPct val="100000"/>
              </a:lnSpc>
              <a:buFont typeface="Arial" panose="020B0604020202020204" pitchFamily="34" charset="0"/>
              <a:buChar char="•"/>
            </a:pPr>
            <a:r>
              <a:rPr lang="en-US" sz="1050" b="1" spc="10" dirty="0">
                <a:latin typeface="Segoe UI Light"/>
                <a:cs typeface="Segoe UI Light"/>
              </a:rPr>
              <a:t>Badger, USA for IPA</a:t>
            </a:r>
          </a:p>
          <a:p>
            <a:pPr marL="0">
              <a:lnSpc>
                <a:spcPct val="100000"/>
              </a:lnSpc>
            </a:pPr>
            <a:endParaRPr lang="en-US" sz="1050" b="1" spc="10" dirty="0">
              <a:latin typeface="Segoe UI Light"/>
              <a:cs typeface="Segoe UI Light"/>
            </a:endParaRPr>
          </a:p>
          <a:p>
            <a:pPr marL="0">
              <a:lnSpc>
                <a:spcPct val="100000"/>
              </a:lnSpc>
            </a:pPr>
            <a:endParaRPr sz="1000" b="1" dirty="0">
              <a:latin typeface="Segoe UI Light"/>
              <a:cs typeface="Segoe UI Light"/>
            </a:endParaRPr>
          </a:p>
        </p:txBody>
      </p:sp>
      <p:sp>
        <p:nvSpPr>
          <p:cNvPr id="12" name="text 1"/>
          <p:cNvSpPr txBox="1"/>
          <p:nvPr/>
        </p:nvSpPr>
        <p:spPr>
          <a:xfrm>
            <a:off x="3124200" y="949226"/>
            <a:ext cx="5719771" cy="2308324"/>
          </a:xfrm>
          <a:prstGeom prst="rect">
            <a:avLst/>
          </a:prstGeom>
        </p:spPr>
        <p:txBody>
          <a:bodyPr vert="horz" wrap="none" lIns="0" tIns="0" rIns="0" bIns="0" rtlCol="0">
            <a:spAutoFit/>
          </a:bodyPr>
          <a:lstStyle/>
          <a:p>
            <a:pPr>
              <a:lnSpc>
                <a:spcPct val="150000"/>
              </a:lnSpc>
            </a:pPr>
            <a:r>
              <a:rPr sz="2000" b="1" spc="10" dirty="0">
                <a:latin typeface="Segoe UI Light"/>
                <a:cs typeface="Segoe UI Light"/>
              </a:rPr>
              <a:t>200</a:t>
            </a:r>
            <a:r>
              <a:rPr lang="en-US" sz="2000" b="1" spc="10" dirty="0">
                <a:latin typeface="Segoe UI Light"/>
                <a:cs typeface="Segoe UI Light"/>
              </a:rPr>
              <a:t> </a:t>
            </a:r>
            <a:r>
              <a:rPr sz="2000" b="1" spc="10" dirty="0">
                <a:latin typeface="Segoe UI Light"/>
                <a:cs typeface="Segoe UI Light"/>
              </a:rPr>
              <a:t>KTPA</a:t>
            </a:r>
            <a:r>
              <a:rPr lang="en-US" sz="2000" b="1" spc="10" dirty="0">
                <a:latin typeface="Segoe UI Light"/>
                <a:cs typeface="Segoe UI Light"/>
              </a:rPr>
              <a:t> 	</a:t>
            </a:r>
            <a:r>
              <a:rPr lang="en-US" sz="1400" b="1" spc="10" dirty="0">
                <a:latin typeface="Segoe UI Light"/>
                <a:cs typeface="Segoe UI Light"/>
              </a:rPr>
              <a:t>Total manufacturing capacity for Phenol</a:t>
            </a:r>
            <a:endParaRPr lang="en-US" sz="2000" b="1" spc="10" dirty="0">
              <a:latin typeface="Segoe UI Light"/>
              <a:cs typeface="Segoe UI Light"/>
            </a:endParaRPr>
          </a:p>
          <a:p>
            <a:pPr>
              <a:lnSpc>
                <a:spcPct val="150000"/>
              </a:lnSpc>
            </a:pPr>
            <a:r>
              <a:rPr lang="en-US" sz="2000" b="1" dirty="0">
                <a:latin typeface="Segoe UI Light"/>
                <a:cs typeface="Segoe UI Light"/>
              </a:rPr>
              <a:t>120 KTPA 	</a:t>
            </a:r>
            <a:r>
              <a:rPr lang="en-US" sz="1400" b="1" dirty="0">
                <a:latin typeface="Segoe UI Light"/>
                <a:cs typeface="Segoe UI Light"/>
              </a:rPr>
              <a:t>Total manufacturing capacity for Acetone</a:t>
            </a:r>
            <a:endParaRPr lang="en-US" sz="2000" b="1" dirty="0">
              <a:latin typeface="Segoe UI Light"/>
              <a:cs typeface="Segoe UI Light"/>
            </a:endParaRPr>
          </a:p>
          <a:p>
            <a:pPr>
              <a:lnSpc>
                <a:spcPct val="150000"/>
              </a:lnSpc>
            </a:pPr>
            <a:r>
              <a:rPr lang="en-US" sz="2000" b="1" dirty="0">
                <a:latin typeface="Segoe UI Light"/>
                <a:cs typeface="Segoe UI Light"/>
              </a:rPr>
              <a:t>260 KTPA 	</a:t>
            </a:r>
            <a:r>
              <a:rPr lang="en-US" sz="1400" b="1" dirty="0">
                <a:latin typeface="Segoe UI Light"/>
                <a:cs typeface="Segoe UI Light"/>
              </a:rPr>
              <a:t>Total manufacturing capacity for </a:t>
            </a:r>
            <a:r>
              <a:rPr lang="en-US" sz="1400" b="1" dirty="0" err="1">
                <a:latin typeface="Segoe UI Light"/>
                <a:cs typeface="Segoe UI Light"/>
              </a:rPr>
              <a:t>Cumene</a:t>
            </a:r>
            <a:endParaRPr lang="en-US" sz="1400" b="1" dirty="0">
              <a:latin typeface="Segoe UI Light"/>
              <a:cs typeface="Segoe UI Light"/>
            </a:endParaRPr>
          </a:p>
          <a:p>
            <a:pPr>
              <a:lnSpc>
                <a:spcPct val="150000"/>
              </a:lnSpc>
            </a:pPr>
            <a:r>
              <a:rPr lang="en-US" sz="2000" b="1" dirty="0">
                <a:latin typeface="Segoe UI Light"/>
                <a:cs typeface="Segoe UI Light"/>
              </a:rPr>
              <a:t>30 KTPA 	</a:t>
            </a:r>
            <a:r>
              <a:rPr lang="en-US" sz="1400" b="1" dirty="0">
                <a:latin typeface="Segoe UI Light"/>
                <a:cs typeface="Segoe UI Light"/>
              </a:rPr>
              <a:t>Total manufacturing capacity for </a:t>
            </a:r>
            <a:r>
              <a:rPr lang="en-US" sz="1400" b="1" dirty="0" err="1">
                <a:latin typeface="Segoe UI Light"/>
                <a:cs typeface="Segoe UI Light"/>
              </a:rPr>
              <a:t>Iso</a:t>
            </a:r>
            <a:r>
              <a:rPr lang="en-US" sz="1400" b="1" dirty="0">
                <a:latin typeface="Segoe UI Light"/>
                <a:cs typeface="Segoe UI Light"/>
              </a:rPr>
              <a:t>-Propyl Alcohol</a:t>
            </a:r>
          </a:p>
          <a:p>
            <a:pPr>
              <a:lnSpc>
                <a:spcPct val="150000"/>
              </a:lnSpc>
            </a:pPr>
            <a:endParaRPr sz="2000" b="1" dirty="0">
              <a:latin typeface="Segoe UI Light"/>
              <a:cs typeface="Segoe UI Light"/>
            </a:endParaRPr>
          </a:p>
        </p:txBody>
      </p:sp>
      <p:sp>
        <p:nvSpPr>
          <p:cNvPr id="218" name="object 218"/>
          <p:cNvSpPr/>
          <p:nvPr/>
        </p:nvSpPr>
        <p:spPr>
          <a:xfrm>
            <a:off x="3617976" y="3440430"/>
            <a:ext cx="1085088" cy="497586"/>
          </a:xfrm>
          <a:custGeom>
            <a:avLst/>
            <a:gdLst/>
            <a:ahLst/>
            <a:cxnLst/>
            <a:rect l="l" t="t" r="r" b="b"/>
            <a:pathLst>
              <a:path w="1085088" h="497586">
                <a:moveTo>
                  <a:pt x="0" y="497586"/>
                </a:moveTo>
                <a:lnTo>
                  <a:pt x="0" y="0"/>
                </a:lnTo>
                <a:lnTo>
                  <a:pt x="1085088" y="0"/>
                </a:lnTo>
                <a:lnTo>
                  <a:pt x="1085088" y="497586"/>
                </a:lnTo>
                <a:lnTo>
                  <a:pt x="0" y="497586"/>
                </a:lnTo>
                <a:close/>
              </a:path>
            </a:pathLst>
          </a:custGeom>
          <a:solidFill>
            <a:srgbClr val="FFFFFF"/>
          </a:solidFill>
        </p:spPr>
        <p:txBody>
          <a:bodyPr wrap="square" lIns="0" tIns="0" rIns="0" bIns="0" rtlCol="0">
            <a:noAutofit/>
          </a:bodyPr>
          <a:lstStyle/>
          <a:p>
            <a:endParaRPr b="1" dirty="0"/>
          </a:p>
        </p:txBody>
      </p:sp>
      <p:pic>
        <p:nvPicPr>
          <p:cNvPr id="23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892" y="3508248"/>
            <a:ext cx="937259" cy="361950"/>
          </a:xfrm>
          <a:prstGeom prst="rect">
            <a:avLst/>
          </a:prstGeom>
        </p:spPr>
      </p:pic>
      <p:sp>
        <p:nvSpPr>
          <p:cNvPr id="219" name="object 219"/>
          <p:cNvSpPr/>
          <p:nvPr/>
        </p:nvSpPr>
        <p:spPr>
          <a:xfrm>
            <a:off x="4798314" y="3440430"/>
            <a:ext cx="1085088" cy="497586"/>
          </a:xfrm>
          <a:custGeom>
            <a:avLst/>
            <a:gdLst/>
            <a:ahLst/>
            <a:cxnLst/>
            <a:rect l="l" t="t" r="r" b="b"/>
            <a:pathLst>
              <a:path w="1085088" h="497586">
                <a:moveTo>
                  <a:pt x="0" y="497586"/>
                </a:moveTo>
                <a:lnTo>
                  <a:pt x="0" y="0"/>
                </a:lnTo>
                <a:lnTo>
                  <a:pt x="1085088" y="0"/>
                </a:lnTo>
                <a:lnTo>
                  <a:pt x="1085088" y="497586"/>
                </a:lnTo>
                <a:lnTo>
                  <a:pt x="0" y="497586"/>
                </a:lnTo>
                <a:close/>
              </a:path>
            </a:pathLst>
          </a:custGeom>
          <a:solidFill>
            <a:srgbClr val="AC2C2A"/>
          </a:solidFill>
        </p:spPr>
        <p:txBody>
          <a:bodyPr wrap="square" lIns="0" tIns="0" rIns="0" bIns="0" rtlCol="0">
            <a:noAutofit/>
          </a:bodyPr>
          <a:lstStyle/>
          <a:p>
            <a:endParaRPr b="1" dirty="0"/>
          </a:p>
        </p:txBody>
      </p:sp>
      <p:pic>
        <p:nvPicPr>
          <p:cNvPr id="236"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324" y="3515868"/>
            <a:ext cx="957071" cy="346710"/>
          </a:xfrm>
          <a:prstGeom prst="rect">
            <a:avLst/>
          </a:prstGeom>
        </p:spPr>
      </p:pic>
      <p:sp>
        <p:nvSpPr>
          <p:cNvPr id="220" name="object 220"/>
          <p:cNvSpPr/>
          <p:nvPr/>
        </p:nvSpPr>
        <p:spPr>
          <a:xfrm>
            <a:off x="3599690" y="890778"/>
            <a:ext cx="4058285" cy="3048"/>
          </a:xfrm>
          <a:custGeom>
            <a:avLst/>
            <a:gdLst/>
            <a:ahLst/>
            <a:cxnLst/>
            <a:rect l="l" t="t" r="r" b="b"/>
            <a:pathLst>
              <a:path w="4058285" h="3048">
                <a:moveTo>
                  <a:pt x="1524" y="1524"/>
                </a:moveTo>
                <a:lnTo>
                  <a:pt x="4056761" y="1524"/>
                </a:lnTo>
              </a:path>
            </a:pathLst>
          </a:custGeom>
          <a:ln w="3048">
            <a:solidFill>
              <a:schemeClr val="bg1"/>
            </a:solidFill>
          </a:ln>
        </p:spPr>
        <p:txBody>
          <a:bodyPr wrap="square" lIns="0" tIns="0" rIns="0" bIns="0" rtlCol="0">
            <a:noAutofit/>
          </a:bodyPr>
          <a:lstStyle/>
          <a:p>
            <a:endParaRPr b="1" dirty="0"/>
          </a:p>
        </p:txBody>
      </p:sp>
      <p:sp>
        <p:nvSpPr>
          <p:cNvPr id="221" name="object 221"/>
          <p:cNvSpPr/>
          <p:nvPr/>
        </p:nvSpPr>
        <p:spPr>
          <a:xfrm>
            <a:off x="3599690" y="3264408"/>
            <a:ext cx="4534789" cy="3048"/>
          </a:xfrm>
          <a:custGeom>
            <a:avLst/>
            <a:gdLst/>
            <a:ahLst/>
            <a:cxnLst/>
            <a:rect l="l" t="t" r="r" b="b"/>
            <a:pathLst>
              <a:path w="4534789" h="3048">
                <a:moveTo>
                  <a:pt x="1524" y="1524"/>
                </a:moveTo>
                <a:lnTo>
                  <a:pt x="4533265" y="1524"/>
                </a:lnTo>
              </a:path>
            </a:pathLst>
          </a:custGeom>
          <a:ln w="3048">
            <a:solidFill>
              <a:srgbClr val="00B050"/>
            </a:solidFill>
          </a:ln>
        </p:spPr>
        <p:txBody>
          <a:bodyPr wrap="square" lIns="0" tIns="0" rIns="0" bIns="0" rtlCol="0">
            <a:noAutofit/>
          </a:bodyPr>
          <a:lstStyle/>
          <a:p>
            <a:endParaRPr b="1" dirty="0"/>
          </a:p>
        </p:txBody>
      </p:sp>
      <p:sp>
        <p:nvSpPr>
          <p:cNvPr id="15" name="text 1"/>
          <p:cNvSpPr txBox="1"/>
          <p:nvPr/>
        </p:nvSpPr>
        <p:spPr>
          <a:xfrm>
            <a:off x="8923530" y="4923859"/>
            <a:ext cx="103554"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2</a:t>
            </a:r>
            <a:r>
              <a:rPr lang="en-US" sz="700" spc="10" dirty="0">
                <a:latin typeface="Segoe UI Semibold"/>
                <a:cs typeface="Segoe UI Semibold"/>
              </a:rPr>
              <a:t>4</a:t>
            </a:r>
            <a:endParaRPr sz="700" dirty="0">
              <a:latin typeface="Segoe UI Semibold"/>
              <a:cs typeface="Segoe UI Semibold"/>
            </a:endParaRPr>
          </a:p>
        </p:txBody>
      </p:sp>
      <p:sp>
        <p:nvSpPr>
          <p:cNvPr id="30" name="Isosceles Triangle 29"/>
          <p:cNvSpPr/>
          <p:nvPr/>
        </p:nvSpPr>
        <p:spPr>
          <a:xfrm rot="16200000">
            <a:off x="7802881" y="3673255"/>
            <a:ext cx="1528224" cy="1154014"/>
          </a:xfrm>
          <a:prstGeom prst="triangle">
            <a:avLst/>
          </a:prstGeom>
          <a:solidFill>
            <a:srgbClr val="00B050"/>
          </a:solidFill>
          <a:ln>
            <a:solidFill>
              <a:srgbClr val="00B05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2362200" y="361950"/>
            <a:ext cx="0" cy="4212334"/>
          </a:xfrm>
          <a:prstGeom prst="line">
            <a:avLst/>
          </a:prstGeom>
        </p:spPr>
        <p:style>
          <a:lnRef idx="3">
            <a:schemeClr val="accent3"/>
          </a:lnRef>
          <a:fillRef idx="0">
            <a:schemeClr val="accent3"/>
          </a:fillRef>
          <a:effectRef idx="2">
            <a:schemeClr val="accent3"/>
          </a:effectRef>
          <a:fontRef idx="minor">
            <a:schemeClr val="tx1"/>
          </a:fontRef>
        </p:style>
      </p:cxnSp>
      <p:pic>
        <p:nvPicPr>
          <p:cNvPr id="1026" name="Pictur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9440" y="3396216"/>
            <a:ext cx="1163360" cy="52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Isosceles Triangle 22"/>
          <p:cNvSpPr/>
          <p:nvPr/>
        </p:nvSpPr>
        <p:spPr>
          <a:xfrm rot="5400000">
            <a:off x="-187105" y="179021"/>
            <a:ext cx="1528224" cy="1154014"/>
          </a:xfrm>
          <a:prstGeom prst="triangle">
            <a:avLst/>
          </a:prstGeom>
          <a:solidFill>
            <a:srgbClr val="00B050"/>
          </a:solidFill>
          <a:ln>
            <a:solidFill>
              <a:srgbClr val="00B05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2532"/>
          <a:stretch/>
        </p:blipFill>
        <p:spPr>
          <a:xfrm>
            <a:off x="3276601" y="349758"/>
            <a:ext cx="5867399" cy="4812792"/>
          </a:xfrm>
          <a:prstGeom prst="rect">
            <a:avLst/>
          </a:prstGeom>
        </p:spPr>
      </p:pic>
      <p:pic>
        <p:nvPicPr>
          <p:cNvPr id="8"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312" y="366697"/>
            <a:ext cx="5712688" cy="4795853"/>
          </a:xfrm>
          <a:prstGeom prst="rect">
            <a:avLst/>
          </a:prstGeom>
          <a:ln>
            <a:noFill/>
          </a:ln>
          <a:effectLst>
            <a:innerShdw blurRad="63500" dist="50800" dir="16200000">
              <a:prstClr val="black">
                <a:alpha val="50000"/>
              </a:prstClr>
            </a:innerShdw>
          </a:effectLst>
        </p:spPr>
      </p:pic>
      <p:sp>
        <p:nvSpPr>
          <p:cNvPr id="2" name="text 1"/>
          <p:cNvSpPr txBox="1"/>
          <p:nvPr/>
        </p:nvSpPr>
        <p:spPr>
          <a:xfrm>
            <a:off x="5563617" y="3315634"/>
            <a:ext cx="2135200"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FINANCIALS</a:t>
            </a:r>
            <a:endParaRPr sz="3200" dirty="0">
              <a:latin typeface="Segoe UI Light"/>
              <a:cs typeface="Segoe UI Light"/>
            </a:endParaRPr>
          </a:p>
        </p:txBody>
      </p:sp>
      <p:sp>
        <p:nvSpPr>
          <p:cNvPr id="3" name="text 1"/>
          <p:cNvSpPr txBox="1"/>
          <p:nvPr/>
        </p:nvSpPr>
        <p:spPr>
          <a:xfrm>
            <a:off x="8780273" y="4923859"/>
            <a:ext cx="101951"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2</a:t>
            </a:r>
            <a:r>
              <a:rPr lang="en-US" sz="700" spc="10" dirty="0">
                <a:latin typeface="Segoe UI Semibold"/>
                <a:cs typeface="Segoe UI Semibold"/>
              </a:rPr>
              <a:t>5</a:t>
            </a:r>
            <a:endParaRPr sz="700" dirty="0">
              <a:latin typeface="Segoe UI Semibold"/>
              <a:cs typeface="Segoe UI Semibold"/>
            </a:endParaRPr>
          </a:p>
        </p:txBody>
      </p:sp>
      <p:pic>
        <p:nvPicPr>
          <p:cNvPr id="10"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465182" y="2249937"/>
            <a:ext cx="1439818" cy="677108"/>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FINANCIAL</a:t>
            </a:r>
            <a:endParaRPr lang="en-US" sz="2200" spc="10" dirty="0">
              <a:solidFill>
                <a:srgbClr val="0070C0"/>
              </a:solidFill>
              <a:latin typeface="Segoe UI Semibold"/>
              <a:cs typeface="Segoe UI Semibold"/>
            </a:endParaRPr>
          </a:p>
          <a:p>
            <a:r>
              <a:rPr lang="en-US" sz="2200" spc="10" dirty="0">
                <a:solidFill>
                  <a:srgbClr val="0070C0"/>
                </a:solidFill>
                <a:latin typeface="Segoe UI Semibold"/>
                <a:cs typeface="Segoe UI Semibold"/>
              </a:rPr>
              <a:t>SUMMARY</a:t>
            </a:r>
            <a:endParaRPr lang="en-US" sz="2200" dirty="0">
              <a:solidFill>
                <a:srgbClr val="0070C0"/>
              </a:solidFill>
              <a:latin typeface="Segoe UI Semibold"/>
              <a:cs typeface="Segoe UI Semibold"/>
            </a:endParaRPr>
          </a:p>
        </p:txBody>
      </p:sp>
      <p:sp>
        <p:nvSpPr>
          <p:cNvPr id="4" name="text 1"/>
          <p:cNvSpPr txBox="1"/>
          <p:nvPr/>
        </p:nvSpPr>
        <p:spPr>
          <a:xfrm>
            <a:off x="3136140" y="766470"/>
            <a:ext cx="1506695" cy="577081"/>
          </a:xfrm>
          <a:prstGeom prst="rect">
            <a:avLst/>
          </a:prstGeom>
        </p:spPr>
        <p:txBody>
          <a:bodyPr vert="horz" wrap="none" lIns="0" tIns="0" rIns="0" bIns="0" rtlCol="0">
            <a:spAutoFit/>
          </a:bodyPr>
          <a:lstStyle/>
          <a:p>
            <a:pPr marL="0">
              <a:lnSpc>
                <a:spcPct val="100000"/>
              </a:lnSpc>
            </a:pPr>
            <a:r>
              <a:rPr sz="1350" spc="10" dirty="0">
                <a:latin typeface="Segoe UI Semibold"/>
                <a:cs typeface="Segoe UI Semibold"/>
              </a:rPr>
              <a:t>Financial Summary</a:t>
            </a:r>
            <a:endParaRPr lang="en-US" sz="1350" spc="10" dirty="0">
              <a:latin typeface="Segoe UI Semibold"/>
              <a:cs typeface="Segoe UI Semibold"/>
            </a:endParaRPr>
          </a:p>
          <a:p>
            <a:r>
              <a:rPr lang="en-US" sz="1200" spc="10" dirty="0">
                <a:latin typeface="Segoe UI Semibold"/>
                <a:cs typeface="Segoe UI Semibold"/>
              </a:rPr>
              <a:t>(Consolidated YTD</a:t>
            </a:r>
          </a:p>
          <a:p>
            <a:r>
              <a:rPr lang="en-US" sz="1200" spc="10" dirty="0">
                <a:latin typeface="Segoe UI Semibold"/>
                <a:cs typeface="Segoe UI Semibold"/>
              </a:rPr>
              <a:t>Mar-20)</a:t>
            </a:r>
          </a:p>
        </p:txBody>
      </p:sp>
      <p:sp>
        <p:nvSpPr>
          <p:cNvPr id="5" name="text 1"/>
          <p:cNvSpPr txBox="1"/>
          <p:nvPr/>
        </p:nvSpPr>
        <p:spPr>
          <a:xfrm>
            <a:off x="3136139" y="1396411"/>
            <a:ext cx="926857" cy="492443"/>
          </a:xfrm>
          <a:prstGeom prst="rect">
            <a:avLst/>
          </a:prstGeom>
        </p:spPr>
        <p:txBody>
          <a:bodyPr vert="horz" wrap="none" lIns="0" tIns="0" rIns="0" bIns="0" rtlCol="0">
            <a:spAutoFit/>
          </a:bodyPr>
          <a:lstStyle/>
          <a:p>
            <a:r>
              <a:rPr lang="en-US" sz="3200" spc="10" dirty="0">
                <a:latin typeface="Segoe UI Semibold"/>
                <a:cs typeface="Segoe UI Semibold"/>
              </a:rPr>
              <a:t>4265</a:t>
            </a:r>
            <a:endParaRPr lang="en-US" sz="3200" dirty="0">
              <a:latin typeface="Segoe UI Semibold"/>
              <a:cs typeface="Segoe UI Semibold"/>
            </a:endParaRPr>
          </a:p>
        </p:txBody>
      </p:sp>
      <p:sp>
        <p:nvSpPr>
          <p:cNvPr id="6" name="text 1"/>
          <p:cNvSpPr txBox="1"/>
          <p:nvPr/>
        </p:nvSpPr>
        <p:spPr>
          <a:xfrm>
            <a:off x="4088902" y="1504950"/>
            <a:ext cx="1397498" cy="307777"/>
          </a:xfrm>
          <a:prstGeom prst="rect">
            <a:avLst/>
          </a:prstGeom>
        </p:spPr>
        <p:txBody>
          <a:bodyPr vert="horz" wrap="none" lIns="0" tIns="0" rIns="0" bIns="0" rtlCol="0">
            <a:spAutoFit/>
          </a:bodyPr>
          <a:lstStyle/>
          <a:p>
            <a:pPr marL="0">
              <a:lnSpc>
                <a:spcPct val="100000"/>
              </a:lnSpc>
            </a:pPr>
            <a:r>
              <a:rPr sz="2000" spc="10" dirty="0">
                <a:latin typeface="Segoe UI Light"/>
                <a:cs typeface="Segoe UI Light"/>
              </a:rPr>
              <a:t>Net Revenue</a:t>
            </a:r>
            <a:endParaRPr sz="2000" dirty="0">
              <a:latin typeface="Segoe UI Light"/>
              <a:cs typeface="Segoe UI Light"/>
            </a:endParaRPr>
          </a:p>
        </p:txBody>
      </p:sp>
      <p:sp>
        <p:nvSpPr>
          <p:cNvPr id="7" name="text 1"/>
          <p:cNvSpPr txBox="1"/>
          <p:nvPr/>
        </p:nvSpPr>
        <p:spPr>
          <a:xfrm>
            <a:off x="3136139" y="2374819"/>
            <a:ext cx="787075" cy="492443"/>
          </a:xfrm>
          <a:prstGeom prst="rect">
            <a:avLst/>
          </a:prstGeom>
        </p:spPr>
        <p:txBody>
          <a:bodyPr vert="horz" wrap="none" lIns="0" tIns="0" rIns="0" bIns="0" rtlCol="0">
            <a:spAutoFit/>
          </a:bodyPr>
          <a:lstStyle/>
          <a:p>
            <a:r>
              <a:rPr lang="en-US" sz="3200" dirty="0">
                <a:latin typeface="Segoe UI Semibold"/>
                <a:cs typeface="Segoe UI Semibold"/>
              </a:rPr>
              <a:t>1061</a:t>
            </a:r>
            <a:endParaRPr sz="3200" dirty="0">
              <a:latin typeface="Segoe UI Semibold"/>
              <a:cs typeface="Segoe UI Semibold"/>
            </a:endParaRPr>
          </a:p>
        </p:txBody>
      </p:sp>
      <p:sp>
        <p:nvSpPr>
          <p:cNvPr id="8" name="text 1"/>
          <p:cNvSpPr txBox="1"/>
          <p:nvPr/>
        </p:nvSpPr>
        <p:spPr>
          <a:xfrm>
            <a:off x="4038600" y="2543577"/>
            <a:ext cx="793422" cy="307777"/>
          </a:xfrm>
          <a:prstGeom prst="rect">
            <a:avLst/>
          </a:prstGeom>
        </p:spPr>
        <p:txBody>
          <a:bodyPr vert="horz" wrap="none" lIns="0" tIns="0" rIns="0" bIns="0" rtlCol="0">
            <a:spAutoFit/>
          </a:bodyPr>
          <a:lstStyle/>
          <a:p>
            <a:pPr marL="0">
              <a:lnSpc>
                <a:spcPct val="100000"/>
              </a:lnSpc>
            </a:pPr>
            <a:r>
              <a:rPr sz="2000" spc="10" dirty="0">
                <a:latin typeface="Segoe UI Light"/>
                <a:cs typeface="Segoe UI Light"/>
              </a:rPr>
              <a:t>EBITDA</a:t>
            </a:r>
            <a:endParaRPr sz="2000" dirty="0">
              <a:latin typeface="Segoe UI Light"/>
              <a:cs typeface="Segoe UI Light"/>
            </a:endParaRPr>
          </a:p>
        </p:txBody>
      </p:sp>
      <p:sp>
        <p:nvSpPr>
          <p:cNvPr id="9" name="text 1"/>
          <p:cNvSpPr txBox="1"/>
          <p:nvPr/>
        </p:nvSpPr>
        <p:spPr>
          <a:xfrm>
            <a:off x="3136138" y="3369736"/>
            <a:ext cx="559449" cy="492443"/>
          </a:xfrm>
          <a:prstGeom prst="rect">
            <a:avLst/>
          </a:prstGeom>
        </p:spPr>
        <p:txBody>
          <a:bodyPr vert="horz" wrap="none" lIns="0" tIns="0" rIns="0" bIns="0" rtlCol="0">
            <a:spAutoFit/>
          </a:bodyPr>
          <a:lstStyle/>
          <a:p>
            <a:r>
              <a:rPr lang="en-US" sz="3200" dirty="0">
                <a:latin typeface="Segoe UI Semibold"/>
                <a:cs typeface="Segoe UI Semibold"/>
              </a:rPr>
              <a:t>611</a:t>
            </a:r>
          </a:p>
        </p:txBody>
      </p:sp>
      <p:sp>
        <p:nvSpPr>
          <p:cNvPr id="10" name="text 1"/>
          <p:cNvSpPr txBox="1"/>
          <p:nvPr/>
        </p:nvSpPr>
        <p:spPr>
          <a:xfrm>
            <a:off x="3962400" y="3514365"/>
            <a:ext cx="378630" cy="307777"/>
          </a:xfrm>
          <a:prstGeom prst="rect">
            <a:avLst/>
          </a:prstGeom>
        </p:spPr>
        <p:txBody>
          <a:bodyPr vert="horz" wrap="none" lIns="0" tIns="0" rIns="0" bIns="0" rtlCol="0">
            <a:spAutoFit/>
          </a:bodyPr>
          <a:lstStyle/>
          <a:p>
            <a:pPr marL="0">
              <a:lnSpc>
                <a:spcPct val="100000"/>
              </a:lnSpc>
            </a:pPr>
            <a:r>
              <a:rPr sz="2000" spc="10" dirty="0">
                <a:latin typeface="Segoe UI Light"/>
                <a:cs typeface="Segoe UI Light"/>
              </a:rPr>
              <a:t>PAT</a:t>
            </a:r>
            <a:endParaRPr sz="2000" dirty="0">
              <a:latin typeface="Segoe UI Light"/>
              <a:cs typeface="Segoe UI Light"/>
            </a:endParaRPr>
          </a:p>
        </p:txBody>
      </p:sp>
      <p:sp>
        <p:nvSpPr>
          <p:cNvPr id="11" name="text 1"/>
          <p:cNvSpPr txBox="1"/>
          <p:nvPr/>
        </p:nvSpPr>
        <p:spPr>
          <a:xfrm>
            <a:off x="4602481" y="4142138"/>
            <a:ext cx="989053" cy="169277"/>
          </a:xfrm>
          <a:prstGeom prst="rect">
            <a:avLst/>
          </a:prstGeom>
        </p:spPr>
        <p:txBody>
          <a:bodyPr vert="horz" wrap="none" lIns="0" tIns="0" rIns="0" bIns="0" rtlCol="0">
            <a:spAutoFit/>
          </a:bodyPr>
          <a:lstStyle/>
          <a:p>
            <a:pPr marL="0">
              <a:lnSpc>
                <a:spcPct val="100000"/>
              </a:lnSpc>
            </a:pPr>
            <a:r>
              <a:rPr lang="en-US" sz="1100" dirty="0">
                <a:latin typeface="Segoe UI Light"/>
                <a:cs typeface="Segoe UI Light"/>
              </a:rPr>
              <a:t>*Figures in </a:t>
            </a:r>
            <a:r>
              <a:rPr lang="en-US" sz="1100" dirty="0" err="1">
                <a:latin typeface="Segoe UI Light"/>
                <a:cs typeface="Segoe UI Light"/>
              </a:rPr>
              <a:t>Crore</a:t>
            </a:r>
            <a:endParaRPr sz="1100" dirty="0">
              <a:latin typeface="Segoe UI Light"/>
              <a:cs typeface="Segoe UI Light"/>
            </a:endParaRPr>
          </a:p>
        </p:txBody>
      </p:sp>
      <p:sp>
        <p:nvSpPr>
          <p:cNvPr id="223" name="object 223"/>
          <p:cNvSpPr/>
          <p:nvPr/>
        </p:nvSpPr>
        <p:spPr>
          <a:xfrm>
            <a:off x="3140966" y="2166366"/>
            <a:ext cx="2526157" cy="6096"/>
          </a:xfrm>
          <a:custGeom>
            <a:avLst/>
            <a:gdLst/>
            <a:ahLst/>
            <a:cxnLst/>
            <a:rect l="l" t="t" r="r" b="b"/>
            <a:pathLst>
              <a:path w="2526157" h="6096">
                <a:moveTo>
                  <a:pt x="3048" y="3048"/>
                </a:moveTo>
                <a:lnTo>
                  <a:pt x="2523109" y="3048"/>
                </a:lnTo>
              </a:path>
            </a:pathLst>
          </a:custGeom>
          <a:ln/>
        </p:spPr>
        <p:style>
          <a:lnRef idx="1">
            <a:schemeClr val="accent5"/>
          </a:lnRef>
          <a:fillRef idx="0">
            <a:schemeClr val="accent5"/>
          </a:fillRef>
          <a:effectRef idx="0">
            <a:schemeClr val="accent5"/>
          </a:effectRef>
          <a:fontRef idx="minor">
            <a:schemeClr val="tx1"/>
          </a:fontRef>
        </p:style>
        <p:txBody>
          <a:bodyPr wrap="square" lIns="0" tIns="0" rIns="0" bIns="0" rtlCol="0">
            <a:noAutofit/>
          </a:bodyPr>
          <a:lstStyle/>
          <a:p>
            <a:endParaRPr dirty="0"/>
          </a:p>
        </p:txBody>
      </p:sp>
      <p:sp>
        <p:nvSpPr>
          <p:cNvPr id="224" name="object 224"/>
          <p:cNvSpPr/>
          <p:nvPr/>
        </p:nvSpPr>
        <p:spPr>
          <a:xfrm>
            <a:off x="3140966" y="3121152"/>
            <a:ext cx="2526157" cy="6096"/>
          </a:xfrm>
          <a:custGeom>
            <a:avLst/>
            <a:gdLst/>
            <a:ahLst/>
            <a:cxnLst/>
            <a:rect l="l" t="t" r="r" b="b"/>
            <a:pathLst>
              <a:path w="2526157" h="6096">
                <a:moveTo>
                  <a:pt x="3048" y="3048"/>
                </a:moveTo>
                <a:lnTo>
                  <a:pt x="2523109" y="3048"/>
                </a:lnTo>
              </a:path>
            </a:pathLst>
          </a:custGeom>
          <a:ln/>
        </p:spPr>
        <p:style>
          <a:lnRef idx="1">
            <a:schemeClr val="accent5"/>
          </a:lnRef>
          <a:fillRef idx="0">
            <a:schemeClr val="accent5"/>
          </a:fillRef>
          <a:effectRef idx="0">
            <a:schemeClr val="accent5"/>
          </a:effectRef>
          <a:fontRef idx="minor">
            <a:schemeClr val="tx1"/>
          </a:fontRef>
        </p:style>
        <p:txBody>
          <a:bodyPr wrap="square" lIns="0" tIns="0" rIns="0" bIns="0" rtlCol="0">
            <a:noAutofit/>
          </a:bodyPr>
          <a:lstStyle/>
          <a:p>
            <a:endParaRPr dirty="0"/>
          </a:p>
        </p:txBody>
      </p:sp>
      <p:sp>
        <p:nvSpPr>
          <p:cNvPr id="17" name="text 1"/>
          <p:cNvSpPr txBox="1"/>
          <p:nvPr/>
        </p:nvSpPr>
        <p:spPr>
          <a:xfrm>
            <a:off x="8923530" y="4923859"/>
            <a:ext cx="101951"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2</a:t>
            </a:r>
            <a:r>
              <a:rPr lang="en-US" sz="700" spc="10" dirty="0">
                <a:latin typeface="Segoe UI Semibold"/>
                <a:cs typeface="Segoe UI Semibold"/>
              </a:rPr>
              <a:t>6</a:t>
            </a:r>
            <a:endParaRPr sz="700" dirty="0">
              <a:latin typeface="Segoe UI Semibold"/>
              <a:cs typeface="Segoe UI Semibold"/>
            </a:endParaRPr>
          </a:p>
        </p:txBody>
      </p:sp>
      <p:pic>
        <p:nvPicPr>
          <p:cNvPr id="24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28" name="text 1"/>
          <p:cNvSpPr txBox="1"/>
          <p:nvPr/>
        </p:nvSpPr>
        <p:spPr>
          <a:xfrm>
            <a:off x="6147573" y="819150"/>
            <a:ext cx="1506695" cy="577081"/>
          </a:xfrm>
          <a:prstGeom prst="rect">
            <a:avLst/>
          </a:prstGeom>
        </p:spPr>
        <p:txBody>
          <a:bodyPr vert="horz" wrap="none" lIns="0" tIns="0" rIns="0" bIns="0" rtlCol="0">
            <a:spAutoFit/>
          </a:bodyPr>
          <a:lstStyle/>
          <a:p>
            <a:pPr marL="0">
              <a:lnSpc>
                <a:spcPct val="100000"/>
              </a:lnSpc>
            </a:pPr>
            <a:r>
              <a:rPr sz="1350" spc="10" dirty="0">
                <a:latin typeface="Segoe UI Semibold"/>
                <a:cs typeface="Segoe UI Semibold"/>
              </a:rPr>
              <a:t>Financial Summary</a:t>
            </a:r>
            <a:endParaRPr lang="en-US" sz="1300" dirty="0">
              <a:latin typeface="Segoe UI Semibold"/>
              <a:cs typeface="Segoe UI Semibold"/>
            </a:endParaRPr>
          </a:p>
          <a:p>
            <a:pPr marL="0">
              <a:lnSpc>
                <a:spcPct val="100000"/>
              </a:lnSpc>
            </a:pPr>
            <a:r>
              <a:rPr lang="en-US" sz="1200" spc="10" dirty="0">
                <a:latin typeface="Segoe UI Semibold"/>
                <a:cs typeface="Segoe UI Semibold"/>
              </a:rPr>
              <a:t>(Consolidated YTD</a:t>
            </a:r>
          </a:p>
          <a:p>
            <a:pPr marL="0">
              <a:lnSpc>
                <a:spcPct val="100000"/>
              </a:lnSpc>
            </a:pPr>
            <a:r>
              <a:rPr lang="en-US" sz="1200" spc="10" dirty="0">
                <a:latin typeface="Segoe UI Semibold"/>
                <a:cs typeface="Segoe UI Semibold"/>
              </a:rPr>
              <a:t>Mar-19)</a:t>
            </a:r>
          </a:p>
        </p:txBody>
      </p:sp>
      <p:sp>
        <p:nvSpPr>
          <p:cNvPr id="29" name="text 1"/>
          <p:cNvSpPr txBox="1"/>
          <p:nvPr/>
        </p:nvSpPr>
        <p:spPr>
          <a:xfrm>
            <a:off x="6147572" y="1449091"/>
            <a:ext cx="845103" cy="492443"/>
          </a:xfrm>
          <a:prstGeom prst="rect">
            <a:avLst/>
          </a:prstGeom>
        </p:spPr>
        <p:txBody>
          <a:bodyPr vert="horz" wrap="none" lIns="0" tIns="0" rIns="0" bIns="0" rtlCol="0">
            <a:spAutoFit/>
          </a:bodyPr>
          <a:lstStyle/>
          <a:p>
            <a:r>
              <a:rPr lang="en-US" sz="3200" spc="10" dirty="0">
                <a:latin typeface="Segoe UI Semibold"/>
                <a:cs typeface="Segoe UI Semibold"/>
              </a:rPr>
              <a:t>2715</a:t>
            </a:r>
            <a:endParaRPr sz="3200" dirty="0">
              <a:latin typeface="Segoe UI Semibold"/>
              <a:cs typeface="Segoe UI Semibold"/>
            </a:endParaRPr>
          </a:p>
        </p:txBody>
      </p:sp>
      <p:sp>
        <p:nvSpPr>
          <p:cNvPr id="30" name="text 1"/>
          <p:cNvSpPr txBox="1"/>
          <p:nvPr/>
        </p:nvSpPr>
        <p:spPr>
          <a:xfrm>
            <a:off x="7086600" y="1578173"/>
            <a:ext cx="1397498" cy="307777"/>
          </a:xfrm>
          <a:prstGeom prst="rect">
            <a:avLst/>
          </a:prstGeom>
        </p:spPr>
        <p:txBody>
          <a:bodyPr vert="horz" wrap="none" lIns="0" tIns="0" rIns="0" bIns="0" rtlCol="0">
            <a:spAutoFit/>
          </a:bodyPr>
          <a:lstStyle/>
          <a:p>
            <a:pPr marL="0">
              <a:lnSpc>
                <a:spcPct val="100000"/>
              </a:lnSpc>
            </a:pPr>
            <a:r>
              <a:rPr sz="2000" spc="10" dirty="0">
                <a:latin typeface="Segoe UI Light"/>
                <a:cs typeface="Segoe UI Light"/>
              </a:rPr>
              <a:t>Net Revenue</a:t>
            </a:r>
            <a:endParaRPr sz="2000" dirty="0">
              <a:latin typeface="Segoe UI Light"/>
              <a:cs typeface="Segoe UI Light"/>
            </a:endParaRPr>
          </a:p>
        </p:txBody>
      </p:sp>
      <p:sp>
        <p:nvSpPr>
          <p:cNvPr id="31" name="text 1"/>
          <p:cNvSpPr txBox="1"/>
          <p:nvPr/>
        </p:nvSpPr>
        <p:spPr>
          <a:xfrm>
            <a:off x="6147572" y="2427499"/>
            <a:ext cx="697948" cy="492443"/>
          </a:xfrm>
          <a:prstGeom prst="rect">
            <a:avLst/>
          </a:prstGeom>
        </p:spPr>
        <p:txBody>
          <a:bodyPr vert="horz" wrap="none" lIns="0" tIns="0" rIns="0" bIns="0" rtlCol="0">
            <a:spAutoFit/>
          </a:bodyPr>
          <a:lstStyle/>
          <a:p>
            <a:r>
              <a:rPr lang="en-US" sz="3200" spc="10" dirty="0">
                <a:latin typeface="Segoe UI Semibold"/>
                <a:cs typeface="Segoe UI Semibold"/>
              </a:rPr>
              <a:t>429</a:t>
            </a:r>
            <a:endParaRPr sz="3200" dirty="0">
              <a:latin typeface="Segoe UI Semibold"/>
              <a:cs typeface="Segoe UI Semibold"/>
            </a:endParaRPr>
          </a:p>
        </p:txBody>
      </p:sp>
      <p:sp>
        <p:nvSpPr>
          <p:cNvPr id="32" name="text 1"/>
          <p:cNvSpPr txBox="1"/>
          <p:nvPr/>
        </p:nvSpPr>
        <p:spPr>
          <a:xfrm>
            <a:off x="7010400" y="2568773"/>
            <a:ext cx="793422" cy="307777"/>
          </a:xfrm>
          <a:prstGeom prst="rect">
            <a:avLst/>
          </a:prstGeom>
        </p:spPr>
        <p:txBody>
          <a:bodyPr vert="horz" wrap="none" lIns="0" tIns="0" rIns="0" bIns="0" rtlCol="0">
            <a:spAutoFit/>
          </a:bodyPr>
          <a:lstStyle/>
          <a:p>
            <a:pPr marL="0">
              <a:lnSpc>
                <a:spcPct val="100000"/>
              </a:lnSpc>
            </a:pPr>
            <a:r>
              <a:rPr sz="2000" spc="10" dirty="0">
                <a:latin typeface="Segoe UI Light"/>
                <a:cs typeface="Segoe UI Light"/>
              </a:rPr>
              <a:t>EBITDA</a:t>
            </a:r>
            <a:endParaRPr sz="2000" dirty="0">
              <a:latin typeface="Segoe UI Light"/>
              <a:cs typeface="Segoe UI Light"/>
            </a:endParaRPr>
          </a:p>
        </p:txBody>
      </p:sp>
      <p:sp>
        <p:nvSpPr>
          <p:cNvPr id="33" name="text 1"/>
          <p:cNvSpPr txBox="1"/>
          <p:nvPr/>
        </p:nvSpPr>
        <p:spPr>
          <a:xfrm>
            <a:off x="6147571" y="3422416"/>
            <a:ext cx="625812" cy="492443"/>
          </a:xfrm>
          <a:prstGeom prst="rect">
            <a:avLst/>
          </a:prstGeom>
        </p:spPr>
        <p:txBody>
          <a:bodyPr vert="horz" wrap="none" lIns="0" tIns="0" rIns="0" bIns="0" rtlCol="0">
            <a:spAutoFit/>
          </a:bodyPr>
          <a:lstStyle/>
          <a:p>
            <a:pPr marL="0">
              <a:lnSpc>
                <a:spcPct val="100000"/>
              </a:lnSpc>
            </a:pPr>
            <a:r>
              <a:rPr lang="en-US" sz="3200" spc="10">
                <a:latin typeface="Segoe UI Semibold"/>
                <a:cs typeface="Segoe UI Semibold"/>
              </a:rPr>
              <a:t>174</a:t>
            </a:r>
            <a:endParaRPr sz="3200" dirty="0">
              <a:latin typeface="Segoe UI Semibold"/>
              <a:cs typeface="Segoe UI Semibold"/>
            </a:endParaRPr>
          </a:p>
        </p:txBody>
      </p:sp>
      <p:sp>
        <p:nvSpPr>
          <p:cNvPr id="34" name="text 1"/>
          <p:cNvSpPr txBox="1"/>
          <p:nvPr/>
        </p:nvSpPr>
        <p:spPr>
          <a:xfrm>
            <a:off x="7032255" y="3486150"/>
            <a:ext cx="378630" cy="307777"/>
          </a:xfrm>
          <a:prstGeom prst="rect">
            <a:avLst/>
          </a:prstGeom>
        </p:spPr>
        <p:txBody>
          <a:bodyPr vert="horz" wrap="none" lIns="0" tIns="0" rIns="0" bIns="0" rtlCol="0">
            <a:spAutoFit/>
          </a:bodyPr>
          <a:lstStyle/>
          <a:p>
            <a:pPr marL="0">
              <a:lnSpc>
                <a:spcPct val="100000"/>
              </a:lnSpc>
            </a:pPr>
            <a:r>
              <a:rPr sz="2000" spc="10" dirty="0">
                <a:latin typeface="Segoe UI Light"/>
                <a:cs typeface="Segoe UI Light"/>
              </a:rPr>
              <a:t>PAT</a:t>
            </a:r>
            <a:endParaRPr sz="2000" dirty="0">
              <a:latin typeface="Segoe UI Light"/>
              <a:cs typeface="Segoe UI Light"/>
            </a:endParaRPr>
          </a:p>
        </p:txBody>
      </p:sp>
      <p:sp>
        <p:nvSpPr>
          <p:cNvPr id="36" name="object 223"/>
          <p:cNvSpPr/>
          <p:nvPr/>
        </p:nvSpPr>
        <p:spPr>
          <a:xfrm>
            <a:off x="6152399" y="2219046"/>
            <a:ext cx="2526157" cy="6096"/>
          </a:xfrm>
          <a:custGeom>
            <a:avLst/>
            <a:gdLst/>
            <a:ahLst/>
            <a:cxnLst/>
            <a:rect l="l" t="t" r="r" b="b"/>
            <a:pathLst>
              <a:path w="2526157" h="6096">
                <a:moveTo>
                  <a:pt x="3048" y="3048"/>
                </a:moveTo>
                <a:lnTo>
                  <a:pt x="2523109" y="3048"/>
                </a:lnTo>
              </a:path>
            </a:pathLst>
          </a:custGeom>
          <a:ln/>
        </p:spPr>
        <p:style>
          <a:lnRef idx="1">
            <a:schemeClr val="accent5"/>
          </a:lnRef>
          <a:fillRef idx="0">
            <a:schemeClr val="accent5"/>
          </a:fillRef>
          <a:effectRef idx="0">
            <a:schemeClr val="accent5"/>
          </a:effectRef>
          <a:fontRef idx="minor">
            <a:schemeClr val="tx1"/>
          </a:fontRef>
        </p:style>
        <p:txBody>
          <a:bodyPr wrap="square" lIns="0" tIns="0" rIns="0" bIns="0" rtlCol="0">
            <a:noAutofit/>
          </a:bodyPr>
          <a:lstStyle/>
          <a:p>
            <a:endParaRPr dirty="0"/>
          </a:p>
        </p:txBody>
      </p:sp>
      <p:sp>
        <p:nvSpPr>
          <p:cNvPr id="37" name="object 224"/>
          <p:cNvSpPr/>
          <p:nvPr/>
        </p:nvSpPr>
        <p:spPr>
          <a:xfrm>
            <a:off x="6152399" y="3173832"/>
            <a:ext cx="2526157" cy="6096"/>
          </a:xfrm>
          <a:custGeom>
            <a:avLst/>
            <a:gdLst/>
            <a:ahLst/>
            <a:cxnLst/>
            <a:rect l="l" t="t" r="r" b="b"/>
            <a:pathLst>
              <a:path w="2526157" h="6096">
                <a:moveTo>
                  <a:pt x="3048" y="3048"/>
                </a:moveTo>
                <a:lnTo>
                  <a:pt x="2523109" y="3048"/>
                </a:lnTo>
              </a:path>
            </a:pathLst>
          </a:custGeom>
          <a:ln/>
        </p:spPr>
        <p:style>
          <a:lnRef idx="1">
            <a:schemeClr val="accent5"/>
          </a:lnRef>
          <a:fillRef idx="0">
            <a:schemeClr val="accent5"/>
          </a:fillRef>
          <a:effectRef idx="0">
            <a:schemeClr val="accent5"/>
          </a:effectRef>
          <a:fontRef idx="minor">
            <a:schemeClr val="tx1"/>
          </a:fontRef>
        </p:style>
        <p:txBody>
          <a:bodyPr wrap="square" lIns="0" tIns="0" rIns="0" bIns="0" rtlCol="0">
            <a:noAutofit/>
          </a:bodyPr>
          <a:lstStyle/>
          <a:p>
            <a:endParaRPr dirty="0"/>
          </a:p>
        </p:txBody>
      </p:sp>
      <p:cxnSp>
        <p:nvCxnSpPr>
          <p:cNvPr id="40" name="Straight Connector 39"/>
          <p:cNvCxnSpPr/>
          <p:nvPr/>
        </p:nvCxnSpPr>
        <p:spPr>
          <a:xfrm>
            <a:off x="2590800" y="361950"/>
            <a:ext cx="0" cy="4212334"/>
          </a:xfrm>
          <a:prstGeom prst="line">
            <a:avLst/>
          </a:prstGeom>
        </p:spPr>
        <p:style>
          <a:lnRef idx="3">
            <a:schemeClr val="accent1"/>
          </a:lnRef>
          <a:fillRef idx="0">
            <a:schemeClr val="accent1"/>
          </a:fillRef>
          <a:effectRef idx="2">
            <a:schemeClr val="accent1"/>
          </a:effectRef>
          <a:fontRef idx="minor">
            <a:schemeClr val="tx1"/>
          </a:fontRef>
        </p:style>
      </p:cxnSp>
      <p:sp>
        <p:nvSpPr>
          <p:cNvPr id="38" name="Isosceles Triangle 37"/>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6200000">
            <a:off x="8052679" y="3279772"/>
            <a:ext cx="1436369" cy="777729"/>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429174" y="2385596"/>
            <a:ext cx="1171026" cy="338554"/>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AWARDS</a:t>
            </a:r>
            <a:endParaRPr sz="2200" dirty="0">
              <a:solidFill>
                <a:srgbClr val="0070C0"/>
              </a:solidFill>
              <a:latin typeface="Segoe UI Semibold"/>
              <a:cs typeface="Segoe UI Semibold"/>
            </a:endParaRPr>
          </a:p>
        </p:txBody>
      </p:sp>
      <p:pic>
        <p:nvPicPr>
          <p:cNvPr id="25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3" name="text 1"/>
          <p:cNvSpPr txBox="1"/>
          <p:nvPr/>
        </p:nvSpPr>
        <p:spPr>
          <a:xfrm>
            <a:off x="8923530" y="4923859"/>
            <a:ext cx="100348" cy="107722"/>
          </a:xfrm>
          <a:prstGeom prst="rect">
            <a:avLst/>
          </a:prstGeom>
        </p:spPr>
        <p:txBody>
          <a:bodyPr vert="horz" wrap="none" lIns="0" tIns="0" rIns="0" bIns="0" rtlCol="0">
            <a:spAutoFit/>
          </a:bodyPr>
          <a:lstStyle/>
          <a:p>
            <a:pPr marL="0">
              <a:lnSpc>
                <a:spcPct val="100000"/>
              </a:lnSpc>
            </a:pPr>
            <a:r>
              <a:rPr sz="700" spc="10" dirty="0">
                <a:solidFill>
                  <a:srgbClr val="0070C0"/>
                </a:solidFill>
                <a:latin typeface="Segoe UI Semibold"/>
                <a:cs typeface="Segoe UI Semibold"/>
              </a:rPr>
              <a:t>2</a:t>
            </a:r>
            <a:r>
              <a:rPr lang="en-US" sz="700" spc="10" dirty="0">
                <a:solidFill>
                  <a:srgbClr val="0070C0"/>
                </a:solidFill>
                <a:latin typeface="Segoe UI Semibold"/>
                <a:cs typeface="Segoe UI Semibold"/>
              </a:rPr>
              <a:t>7</a:t>
            </a:r>
            <a:endParaRPr sz="700" dirty="0">
              <a:solidFill>
                <a:srgbClr val="0070C0"/>
              </a:solidFill>
              <a:latin typeface="Segoe UI Semibold"/>
              <a:cs typeface="Segoe UI Semibold"/>
            </a:endParaRPr>
          </a:p>
        </p:txBody>
      </p:sp>
      <p:sp>
        <p:nvSpPr>
          <p:cNvPr id="4" name="text 1"/>
          <p:cNvSpPr txBox="1"/>
          <p:nvPr/>
        </p:nvSpPr>
        <p:spPr>
          <a:xfrm>
            <a:off x="3102864" y="1550636"/>
            <a:ext cx="1462901" cy="276999"/>
          </a:xfrm>
          <a:prstGeom prst="rect">
            <a:avLst/>
          </a:prstGeom>
        </p:spPr>
        <p:txBody>
          <a:bodyPr vert="horz" wrap="none" lIns="0" tIns="0" rIns="0" bIns="0" rtlCol="0">
            <a:spAutoFit/>
          </a:bodyPr>
          <a:lstStyle/>
          <a:p>
            <a:pPr marL="0">
              <a:lnSpc>
                <a:spcPct val="100000"/>
              </a:lnSpc>
            </a:pPr>
            <a:r>
              <a:rPr lang="en-US" sz="900" spc="10" dirty="0">
                <a:solidFill>
                  <a:srgbClr val="0070C0"/>
                </a:solidFill>
                <a:latin typeface="Segoe UI Semibold"/>
                <a:cs typeface="Segoe UI Semibold"/>
              </a:rPr>
              <a:t>Raising Brand of Asia</a:t>
            </a:r>
            <a:r>
              <a:rPr sz="900" spc="10" dirty="0">
                <a:solidFill>
                  <a:srgbClr val="0070C0"/>
                </a:solidFill>
                <a:latin typeface="Segoe UI Semibold"/>
                <a:cs typeface="Segoe UI Semibold"/>
              </a:rPr>
              <a:t>, 201</a:t>
            </a:r>
            <a:r>
              <a:rPr lang="en-US" sz="900" spc="10" dirty="0">
                <a:solidFill>
                  <a:srgbClr val="0070C0"/>
                </a:solidFill>
                <a:latin typeface="Segoe UI Semibold"/>
                <a:cs typeface="Segoe UI Semibold"/>
              </a:rPr>
              <a:t>9</a:t>
            </a:r>
            <a:endParaRPr sz="900" dirty="0">
              <a:solidFill>
                <a:srgbClr val="0070C0"/>
              </a:solidFill>
              <a:latin typeface="Segoe UI Semibold"/>
              <a:cs typeface="Segoe UI Semibold"/>
            </a:endParaRPr>
          </a:p>
          <a:p>
            <a:pPr marL="0">
              <a:lnSpc>
                <a:spcPct val="100000"/>
              </a:lnSpc>
            </a:pPr>
            <a:r>
              <a:rPr sz="900" spc="10" dirty="0">
                <a:solidFill>
                  <a:srgbClr val="0070C0"/>
                </a:solidFill>
                <a:latin typeface="Segoe UI Semibold"/>
                <a:cs typeface="Segoe UI Semibold"/>
              </a:rPr>
              <a:t>Certificate of Merit</a:t>
            </a:r>
            <a:endParaRPr sz="900" dirty="0">
              <a:solidFill>
                <a:srgbClr val="0070C0"/>
              </a:solidFill>
              <a:latin typeface="Segoe UI Semibold"/>
              <a:cs typeface="Segoe UI Semibold"/>
            </a:endParaRPr>
          </a:p>
        </p:txBody>
      </p:sp>
      <p:sp>
        <p:nvSpPr>
          <p:cNvPr id="5" name="text 1"/>
          <p:cNvSpPr txBox="1"/>
          <p:nvPr/>
        </p:nvSpPr>
        <p:spPr>
          <a:xfrm>
            <a:off x="3102867" y="1870911"/>
            <a:ext cx="1621534" cy="276999"/>
          </a:xfrm>
          <a:prstGeom prst="rect">
            <a:avLst/>
          </a:prstGeom>
        </p:spPr>
        <p:txBody>
          <a:bodyPr vert="horz" wrap="square" lIns="0" tIns="0" rIns="0" bIns="0" rtlCol="0">
            <a:spAutoFit/>
          </a:bodyPr>
          <a:lstStyle/>
          <a:p>
            <a:pPr marL="0">
              <a:lnSpc>
                <a:spcPct val="100000"/>
              </a:lnSpc>
            </a:pPr>
            <a:r>
              <a:rPr sz="600" spc="10" dirty="0">
                <a:solidFill>
                  <a:srgbClr val="0070C0"/>
                </a:solidFill>
                <a:latin typeface="Segoe UI Light"/>
                <a:cs typeface="Segoe UI Light"/>
              </a:rPr>
              <a:t>Deepak </a:t>
            </a:r>
            <a:r>
              <a:rPr lang="en-US" sz="600" spc="10" dirty="0">
                <a:solidFill>
                  <a:srgbClr val="0070C0"/>
                </a:solidFill>
                <a:latin typeface="Segoe UI Light"/>
                <a:cs typeface="Segoe UI Light"/>
              </a:rPr>
              <a:t>Group </a:t>
            </a:r>
            <a:r>
              <a:rPr sz="600" spc="10" dirty="0">
                <a:solidFill>
                  <a:srgbClr val="0070C0"/>
                </a:solidFill>
                <a:latin typeface="Segoe UI Light"/>
                <a:cs typeface="Segoe UI Light"/>
              </a:rPr>
              <a:t>was conferred with </a:t>
            </a:r>
            <a:r>
              <a:rPr lang="en-US" sz="600" spc="10" dirty="0">
                <a:solidFill>
                  <a:srgbClr val="0070C0"/>
                </a:solidFill>
                <a:latin typeface="Segoe UI Light"/>
                <a:cs typeface="Segoe UI Light"/>
              </a:rPr>
              <a:t>prestigious</a:t>
            </a:r>
            <a:endParaRPr sz="600" dirty="0">
              <a:solidFill>
                <a:srgbClr val="0070C0"/>
              </a:solidFill>
              <a:latin typeface="Segoe UI Light"/>
              <a:cs typeface="Segoe UI Light"/>
            </a:endParaRPr>
          </a:p>
          <a:p>
            <a:pPr marL="0">
              <a:lnSpc>
                <a:spcPct val="100000"/>
              </a:lnSpc>
            </a:pPr>
            <a:r>
              <a:rPr lang="en-US" sz="600" spc="10" dirty="0">
                <a:solidFill>
                  <a:srgbClr val="0070C0"/>
                </a:solidFill>
                <a:latin typeface="Segoe UI Light"/>
                <a:cs typeface="Segoe UI Light"/>
              </a:rPr>
              <a:t>Raising Brand of Asia, 2019 by BARC Asia under Global Business Symposium.</a:t>
            </a:r>
            <a:endParaRPr sz="600" dirty="0">
              <a:solidFill>
                <a:srgbClr val="0070C0"/>
              </a:solidFill>
              <a:latin typeface="Segoe UI Light"/>
              <a:cs typeface="Segoe UI Light"/>
            </a:endParaRPr>
          </a:p>
        </p:txBody>
      </p:sp>
      <p:sp>
        <p:nvSpPr>
          <p:cNvPr id="6" name="text 1"/>
          <p:cNvSpPr txBox="1"/>
          <p:nvPr/>
        </p:nvSpPr>
        <p:spPr>
          <a:xfrm>
            <a:off x="5115307" y="1513953"/>
            <a:ext cx="1726114" cy="276999"/>
          </a:xfrm>
          <a:prstGeom prst="rect">
            <a:avLst/>
          </a:prstGeom>
        </p:spPr>
        <p:txBody>
          <a:bodyPr vert="horz" wrap="none" lIns="0" tIns="0" rIns="0" bIns="0" rtlCol="0">
            <a:spAutoFit/>
          </a:bodyPr>
          <a:lstStyle/>
          <a:p>
            <a:pPr marL="0">
              <a:lnSpc>
                <a:spcPct val="100000"/>
              </a:lnSpc>
            </a:pPr>
            <a:r>
              <a:rPr lang="en-US" sz="900" spc="10" dirty="0">
                <a:solidFill>
                  <a:srgbClr val="0070C0"/>
                </a:solidFill>
                <a:latin typeface="Segoe UI Semibold"/>
                <a:cs typeface="Segoe UI Semibold"/>
              </a:rPr>
              <a:t>India’s most trusted Companies </a:t>
            </a:r>
          </a:p>
          <a:p>
            <a:pPr marL="0">
              <a:lnSpc>
                <a:spcPct val="100000"/>
              </a:lnSpc>
            </a:pPr>
            <a:r>
              <a:rPr lang="en-US" sz="900" spc="10" dirty="0">
                <a:solidFill>
                  <a:srgbClr val="0070C0"/>
                </a:solidFill>
                <a:latin typeface="Segoe UI Semibold"/>
                <a:cs typeface="Segoe UI Semibold"/>
              </a:rPr>
              <a:t>Award, </a:t>
            </a:r>
            <a:r>
              <a:rPr sz="900" spc="10" dirty="0">
                <a:solidFill>
                  <a:srgbClr val="0070C0"/>
                </a:solidFill>
                <a:latin typeface="Segoe UI Semibold"/>
                <a:cs typeface="Segoe UI Semibold"/>
              </a:rPr>
              <a:t>201</a:t>
            </a:r>
            <a:r>
              <a:rPr lang="en-US" sz="900" spc="10" dirty="0">
                <a:solidFill>
                  <a:srgbClr val="0070C0"/>
                </a:solidFill>
                <a:latin typeface="Segoe UI Semibold"/>
                <a:cs typeface="Segoe UI Semibold"/>
              </a:rPr>
              <a:t>9 </a:t>
            </a:r>
            <a:endParaRPr sz="900" dirty="0">
              <a:solidFill>
                <a:srgbClr val="0070C0"/>
              </a:solidFill>
              <a:latin typeface="Segoe UI Semibold"/>
              <a:cs typeface="Segoe UI Semibold"/>
            </a:endParaRPr>
          </a:p>
        </p:txBody>
      </p:sp>
      <p:sp>
        <p:nvSpPr>
          <p:cNvPr id="7" name="text 1"/>
          <p:cNvSpPr txBox="1"/>
          <p:nvPr/>
        </p:nvSpPr>
        <p:spPr>
          <a:xfrm>
            <a:off x="5115307" y="1822061"/>
            <a:ext cx="1742693" cy="184666"/>
          </a:xfrm>
          <a:prstGeom prst="rect">
            <a:avLst/>
          </a:prstGeom>
        </p:spPr>
        <p:txBody>
          <a:bodyPr vert="horz" wrap="square" lIns="0" tIns="0" rIns="0" bIns="0" rtlCol="0">
            <a:spAutoFit/>
          </a:bodyPr>
          <a:lstStyle/>
          <a:p>
            <a:pPr marL="0">
              <a:lnSpc>
                <a:spcPct val="100000"/>
              </a:lnSpc>
            </a:pPr>
            <a:r>
              <a:rPr sz="600" spc="10" dirty="0">
                <a:solidFill>
                  <a:srgbClr val="0070C0"/>
                </a:solidFill>
                <a:latin typeface="Segoe UI Light"/>
                <a:cs typeface="Segoe UI Light"/>
              </a:rPr>
              <a:t>Deepak Nitrite</a:t>
            </a:r>
            <a:r>
              <a:rPr lang="en-US" sz="600" spc="10" dirty="0">
                <a:solidFill>
                  <a:srgbClr val="0070C0"/>
                </a:solidFill>
                <a:latin typeface="Segoe UI Light"/>
                <a:cs typeface="Segoe UI Light"/>
              </a:rPr>
              <a:t> Limited was conferred with India’s Most Trusted Companies Award by IBC</a:t>
            </a:r>
            <a:endParaRPr lang="en-US" sz="600" dirty="0">
              <a:solidFill>
                <a:srgbClr val="0070C0"/>
              </a:solidFill>
              <a:latin typeface="Segoe UI Light"/>
              <a:cs typeface="Segoe UI Light"/>
            </a:endParaRPr>
          </a:p>
        </p:txBody>
      </p:sp>
      <p:sp>
        <p:nvSpPr>
          <p:cNvPr id="8" name="text 1"/>
          <p:cNvSpPr txBox="1"/>
          <p:nvPr/>
        </p:nvSpPr>
        <p:spPr>
          <a:xfrm>
            <a:off x="7116319" y="1707718"/>
            <a:ext cx="1356139" cy="369332"/>
          </a:xfrm>
          <a:prstGeom prst="rect">
            <a:avLst/>
          </a:prstGeom>
        </p:spPr>
        <p:txBody>
          <a:bodyPr vert="horz" wrap="square" lIns="0" tIns="0" rIns="0" bIns="0" rtlCol="0">
            <a:spAutoFit/>
          </a:bodyPr>
          <a:lstStyle/>
          <a:p>
            <a:pPr marL="0">
              <a:lnSpc>
                <a:spcPct val="100000"/>
              </a:lnSpc>
            </a:pPr>
            <a:r>
              <a:rPr sz="600" spc="10" dirty="0">
                <a:solidFill>
                  <a:srgbClr val="0070C0"/>
                </a:solidFill>
                <a:latin typeface="Segoe UI Light"/>
                <a:cs typeface="Segoe UI Light"/>
              </a:rPr>
              <a:t>Deepak Nitrite Limited,</a:t>
            </a:r>
            <a:r>
              <a:rPr lang="en-US" sz="600" spc="10" dirty="0">
                <a:solidFill>
                  <a:srgbClr val="0070C0"/>
                </a:solidFill>
                <a:latin typeface="Segoe UI Light"/>
                <a:cs typeface="Segoe UI Light"/>
              </a:rPr>
              <a:t> ranks 74</a:t>
            </a:r>
            <a:r>
              <a:rPr lang="en-US" sz="600" spc="10" baseline="30000" dirty="0">
                <a:solidFill>
                  <a:srgbClr val="0070C0"/>
                </a:solidFill>
                <a:latin typeface="Segoe UI Light"/>
                <a:cs typeface="Segoe UI Light"/>
              </a:rPr>
              <a:t>th</a:t>
            </a:r>
            <a:r>
              <a:rPr lang="en-US" sz="600" spc="10" dirty="0">
                <a:solidFill>
                  <a:srgbClr val="0070C0"/>
                </a:solidFill>
                <a:latin typeface="Segoe UI Light"/>
                <a:cs typeface="Segoe UI Light"/>
              </a:rPr>
              <a:t> in Fortune 500 Next list, 2019 by Fortune Magazine. Recognized as top wealth creator in mid-size category.</a:t>
            </a:r>
            <a:endParaRPr sz="600" dirty="0">
              <a:solidFill>
                <a:srgbClr val="0070C0"/>
              </a:solidFill>
              <a:latin typeface="Segoe UI Light"/>
              <a:cs typeface="Segoe UI Light"/>
            </a:endParaRPr>
          </a:p>
        </p:txBody>
      </p:sp>
      <p:sp>
        <p:nvSpPr>
          <p:cNvPr id="9" name="text 1"/>
          <p:cNvSpPr txBox="1"/>
          <p:nvPr/>
        </p:nvSpPr>
        <p:spPr>
          <a:xfrm>
            <a:off x="7116319" y="1522336"/>
            <a:ext cx="932628" cy="138499"/>
          </a:xfrm>
          <a:prstGeom prst="rect">
            <a:avLst/>
          </a:prstGeom>
        </p:spPr>
        <p:txBody>
          <a:bodyPr vert="horz" wrap="none" lIns="0" tIns="0" rIns="0" bIns="0" rtlCol="0">
            <a:spAutoFit/>
          </a:bodyPr>
          <a:lstStyle/>
          <a:p>
            <a:pPr marL="0">
              <a:lnSpc>
                <a:spcPct val="100000"/>
              </a:lnSpc>
            </a:pPr>
            <a:r>
              <a:rPr sz="900" spc="10" dirty="0">
                <a:solidFill>
                  <a:srgbClr val="0070C0"/>
                </a:solidFill>
                <a:latin typeface="Segoe UI Semibold"/>
                <a:cs typeface="Segoe UI Semibold"/>
              </a:rPr>
              <a:t>F</a:t>
            </a:r>
            <a:r>
              <a:rPr lang="en-US" sz="900" spc="10" dirty="0">
                <a:solidFill>
                  <a:srgbClr val="0070C0"/>
                </a:solidFill>
                <a:latin typeface="Segoe UI Semibold"/>
                <a:cs typeface="Segoe UI Semibold"/>
              </a:rPr>
              <a:t>ortune Next 500</a:t>
            </a:r>
            <a:endParaRPr sz="900" dirty="0">
              <a:solidFill>
                <a:srgbClr val="0070C0"/>
              </a:solidFill>
              <a:latin typeface="Segoe UI Semibold"/>
              <a:cs typeface="Segoe UI Semibold"/>
            </a:endParaRPr>
          </a:p>
        </p:txBody>
      </p:sp>
      <p:sp>
        <p:nvSpPr>
          <p:cNvPr id="10" name="text 1"/>
          <p:cNvSpPr txBox="1"/>
          <p:nvPr/>
        </p:nvSpPr>
        <p:spPr>
          <a:xfrm>
            <a:off x="3102865" y="3684639"/>
            <a:ext cx="1694375" cy="276999"/>
          </a:xfrm>
          <a:prstGeom prst="rect">
            <a:avLst/>
          </a:prstGeom>
        </p:spPr>
        <p:txBody>
          <a:bodyPr vert="horz" wrap="none" lIns="0" tIns="0" rIns="0" bIns="0" rtlCol="0">
            <a:spAutoFit/>
          </a:bodyPr>
          <a:lstStyle/>
          <a:p>
            <a:pPr marL="0">
              <a:lnSpc>
                <a:spcPct val="100000"/>
              </a:lnSpc>
            </a:pPr>
            <a:r>
              <a:rPr lang="en-US" sz="900" spc="10" dirty="0">
                <a:solidFill>
                  <a:srgbClr val="0070C0"/>
                </a:solidFill>
                <a:latin typeface="Segoe UI Semibold"/>
                <a:cs typeface="Segoe UI Semibold"/>
              </a:rPr>
              <a:t>National Best Employer Award, </a:t>
            </a:r>
          </a:p>
          <a:p>
            <a:pPr marL="0">
              <a:lnSpc>
                <a:spcPct val="100000"/>
              </a:lnSpc>
            </a:pPr>
            <a:r>
              <a:rPr lang="en-US" sz="900" spc="10" dirty="0">
                <a:solidFill>
                  <a:srgbClr val="0070C0"/>
                </a:solidFill>
                <a:latin typeface="Segoe UI Semibold"/>
                <a:cs typeface="Segoe UI Semibold"/>
              </a:rPr>
              <a:t>2018</a:t>
            </a:r>
            <a:endParaRPr sz="900" dirty="0">
              <a:solidFill>
                <a:srgbClr val="0070C0"/>
              </a:solidFill>
              <a:latin typeface="Segoe UI Semibold"/>
              <a:cs typeface="Segoe UI Semibold"/>
            </a:endParaRPr>
          </a:p>
        </p:txBody>
      </p:sp>
      <p:sp>
        <p:nvSpPr>
          <p:cNvPr id="11" name="text 1"/>
          <p:cNvSpPr txBox="1"/>
          <p:nvPr/>
        </p:nvSpPr>
        <p:spPr>
          <a:xfrm>
            <a:off x="3102865" y="4011499"/>
            <a:ext cx="1697735" cy="276999"/>
          </a:xfrm>
          <a:prstGeom prst="rect">
            <a:avLst/>
          </a:prstGeom>
        </p:spPr>
        <p:txBody>
          <a:bodyPr vert="horz" wrap="square" lIns="0" tIns="0" rIns="0" bIns="0" rtlCol="0">
            <a:spAutoFit/>
          </a:bodyPr>
          <a:lstStyle/>
          <a:p>
            <a:pPr marL="0">
              <a:lnSpc>
                <a:spcPct val="100000"/>
              </a:lnSpc>
            </a:pPr>
            <a:r>
              <a:rPr sz="600" spc="10" dirty="0">
                <a:solidFill>
                  <a:srgbClr val="0070C0"/>
                </a:solidFill>
                <a:latin typeface="Segoe UI Light"/>
                <a:cs typeface="Segoe UI Light"/>
              </a:rPr>
              <a:t>Deepak</a:t>
            </a:r>
            <a:r>
              <a:rPr lang="en-US" sz="600" spc="10" dirty="0">
                <a:solidFill>
                  <a:srgbClr val="0070C0"/>
                </a:solidFill>
                <a:latin typeface="Segoe UI Light"/>
                <a:cs typeface="Segoe UI Light"/>
              </a:rPr>
              <a:t> Nitrite Limited conferred with National Best Employer Brand 2018 by Global Employer Branding Instituite</a:t>
            </a:r>
            <a:endParaRPr sz="600" dirty="0">
              <a:solidFill>
                <a:srgbClr val="0070C0"/>
              </a:solidFill>
              <a:latin typeface="Segoe UI Light"/>
              <a:cs typeface="Segoe UI Light"/>
            </a:endParaRPr>
          </a:p>
        </p:txBody>
      </p:sp>
      <p:sp>
        <p:nvSpPr>
          <p:cNvPr id="12" name="text 1"/>
          <p:cNvSpPr txBox="1"/>
          <p:nvPr/>
        </p:nvSpPr>
        <p:spPr>
          <a:xfrm>
            <a:off x="7112509" y="3714750"/>
            <a:ext cx="1595630" cy="138499"/>
          </a:xfrm>
          <a:prstGeom prst="rect">
            <a:avLst/>
          </a:prstGeom>
        </p:spPr>
        <p:txBody>
          <a:bodyPr vert="horz" wrap="none" lIns="0" tIns="0" rIns="0" bIns="0" rtlCol="0">
            <a:spAutoFit/>
          </a:bodyPr>
          <a:lstStyle/>
          <a:p>
            <a:pPr marL="0">
              <a:lnSpc>
                <a:spcPct val="100000"/>
              </a:lnSpc>
            </a:pPr>
            <a:r>
              <a:rPr lang="en-US" sz="900" spc="10" dirty="0">
                <a:solidFill>
                  <a:srgbClr val="0070C0"/>
                </a:solidFill>
                <a:latin typeface="Segoe UI Semibold"/>
                <a:cs typeface="Segoe UI Semibold"/>
              </a:rPr>
              <a:t>Times Icon of Vadodara, 2020</a:t>
            </a:r>
            <a:endParaRPr sz="900" dirty="0">
              <a:solidFill>
                <a:srgbClr val="0070C0"/>
              </a:solidFill>
              <a:latin typeface="Segoe UI Semibold"/>
              <a:cs typeface="Segoe UI Semibold"/>
            </a:endParaRPr>
          </a:p>
        </p:txBody>
      </p:sp>
      <p:sp>
        <p:nvSpPr>
          <p:cNvPr id="13" name="text 1"/>
          <p:cNvSpPr txBox="1"/>
          <p:nvPr/>
        </p:nvSpPr>
        <p:spPr>
          <a:xfrm>
            <a:off x="7120384" y="3919166"/>
            <a:ext cx="1587755" cy="369332"/>
          </a:xfrm>
          <a:prstGeom prst="rect">
            <a:avLst/>
          </a:prstGeom>
        </p:spPr>
        <p:txBody>
          <a:bodyPr vert="horz" wrap="square" lIns="0" tIns="0" rIns="0" bIns="0" rtlCol="0">
            <a:spAutoFit/>
          </a:bodyPr>
          <a:lstStyle/>
          <a:p>
            <a:r>
              <a:rPr lang="en-US" sz="600" spc="10" dirty="0">
                <a:solidFill>
                  <a:srgbClr val="0070C0"/>
                </a:solidFill>
                <a:latin typeface="Segoe UI Light"/>
                <a:cs typeface="Segoe UI Light"/>
              </a:rPr>
              <a:t>Deepak Nitrite Limited (DNL) was conferred with “Best Chemical Intermediates Company- Times Icon of Vadodara” award by Times Internet Limited- A division of Times of India. </a:t>
            </a:r>
            <a:endParaRPr sz="600" dirty="0">
              <a:solidFill>
                <a:srgbClr val="0070C0"/>
              </a:solidFill>
              <a:latin typeface="Segoe UI Light"/>
              <a:cs typeface="Segoe UI Light"/>
            </a:endParaRPr>
          </a:p>
        </p:txBody>
      </p:sp>
      <p:sp>
        <p:nvSpPr>
          <p:cNvPr id="227" name="object 227"/>
          <p:cNvSpPr/>
          <p:nvPr/>
        </p:nvSpPr>
        <p:spPr>
          <a:xfrm>
            <a:off x="4975860" y="1402080"/>
            <a:ext cx="86868" cy="86868"/>
          </a:xfrm>
          <a:custGeom>
            <a:avLst/>
            <a:gdLst/>
            <a:ahLst/>
            <a:cxnLst/>
            <a:rect l="l" t="t" r="r" b="b"/>
            <a:pathLst>
              <a:path w="86868" h="86868">
                <a:moveTo>
                  <a:pt x="0" y="43434"/>
                </a:moveTo>
                <a:cubicBezTo>
                  <a:pt x="0" y="19431"/>
                  <a:pt x="19431" y="0"/>
                  <a:pt x="43434" y="0"/>
                </a:cubicBezTo>
                <a:cubicBezTo>
                  <a:pt x="67437" y="0"/>
                  <a:pt x="86868" y="19431"/>
                  <a:pt x="86868" y="43434"/>
                </a:cubicBezTo>
                <a:cubicBezTo>
                  <a:pt x="86868" y="67437"/>
                  <a:pt x="67437" y="86868"/>
                  <a:pt x="43434" y="86868"/>
                </a:cubicBezTo>
                <a:cubicBezTo>
                  <a:pt x="19431" y="86868"/>
                  <a:pt x="0" y="67437"/>
                  <a:pt x="0" y="43434"/>
                </a:cubicBezTo>
                <a:close/>
              </a:path>
            </a:pathLst>
          </a:custGeom>
          <a:solidFill>
            <a:srgbClr val="FAE28A"/>
          </a:solidFill>
        </p:spPr>
        <p:txBody>
          <a:bodyPr wrap="square" lIns="0" tIns="0" rIns="0" bIns="0" rtlCol="0">
            <a:noAutofit/>
          </a:bodyPr>
          <a:lstStyle/>
          <a:p>
            <a:endParaRPr dirty="0">
              <a:solidFill>
                <a:srgbClr val="0070C0"/>
              </a:solidFill>
            </a:endParaRPr>
          </a:p>
        </p:txBody>
      </p:sp>
      <p:sp>
        <p:nvSpPr>
          <p:cNvPr id="228" name="object 228"/>
          <p:cNvSpPr/>
          <p:nvPr/>
        </p:nvSpPr>
        <p:spPr>
          <a:xfrm>
            <a:off x="6979157" y="1405891"/>
            <a:ext cx="86868" cy="86867"/>
          </a:xfrm>
          <a:custGeom>
            <a:avLst/>
            <a:gdLst/>
            <a:ahLst/>
            <a:cxnLst/>
            <a:rect l="l" t="t" r="r" b="b"/>
            <a:pathLst>
              <a:path w="86868" h="86867">
                <a:moveTo>
                  <a:pt x="0" y="43434"/>
                </a:moveTo>
                <a:cubicBezTo>
                  <a:pt x="0" y="19431"/>
                  <a:pt x="19432" y="0"/>
                  <a:pt x="43435" y="0"/>
                </a:cubicBezTo>
                <a:cubicBezTo>
                  <a:pt x="67437" y="0"/>
                  <a:pt x="86869" y="19431"/>
                  <a:pt x="86869" y="43434"/>
                </a:cubicBezTo>
                <a:cubicBezTo>
                  <a:pt x="86869" y="67437"/>
                  <a:pt x="67437" y="86868"/>
                  <a:pt x="43435" y="86868"/>
                </a:cubicBezTo>
                <a:cubicBezTo>
                  <a:pt x="19432" y="86868"/>
                  <a:pt x="0" y="67437"/>
                  <a:pt x="0" y="43434"/>
                </a:cubicBezTo>
                <a:close/>
              </a:path>
            </a:pathLst>
          </a:custGeom>
          <a:solidFill>
            <a:srgbClr val="FF8BA7"/>
          </a:solidFill>
        </p:spPr>
        <p:txBody>
          <a:bodyPr wrap="square" lIns="0" tIns="0" rIns="0" bIns="0" rtlCol="0">
            <a:noAutofit/>
          </a:bodyPr>
          <a:lstStyle/>
          <a:p>
            <a:endParaRPr dirty="0">
              <a:solidFill>
                <a:srgbClr val="0070C0"/>
              </a:solidFill>
            </a:endParaRPr>
          </a:p>
        </p:txBody>
      </p:sp>
      <p:sp>
        <p:nvSpPr>
          <p:cNvPr id="229" name="object 229"/>
          <p:cNvSpPr/>
          <p:nvPr/>
        </p:nvSpPr>
        <p:spPr>
          <a:xfrm>
            <a:off x="2963418" y="3547110"/>
            <a:ext cx="86868" cy="86868"/>
          </a:xfrm>
          <a:custGeom>
            <a:avLst/>
            <a:gdLst/>
            <a:ahLst/>
            <a:cxnLst/>
            <a:rect l="l" t="t" r="r" b="b"/>
            <a:pathLst>
              <a:path w="86868" h="86868">
                <a:moveTo>
                  <a:pt x="0" y="43434"/>
                </a:moveTo>
                <a:cubicBezTo>
                  <a:pt x="0" y="19431"/>
                  <a:pt x="19431" y="0"/>
                  <a:pt x="43434" y="0"/>
                </a:cubicBezTo>
                <a:cubicBezTo>
                  <a:pt x="67437" y="0"/>
                  <a:pt x="86868" y="19431"/>
                  <a:pt x="86868" y="43434"/>
                </a:cubicBezTo>
                <a:cubicBezTo>
                  <a:pt x="86868" y="67437"/>
                  <a:pt x="67437" y="86868"/>
                  <a:pt x="43434" y="86868"/>
                </a:cubicBezTo>
                <a:cubicBezTo>
                  <a:pt x="19431" y="86868"/>
                  <a:pt x="0" y="67437"/>
                  <a:pt x="0" y="43434"/>
                </a:cubicBezTo>
                <a:close/>
              </a:path>
            </a:pathLst>
          </a:custGeom>
          <a:solidFill>
            <a:srgbClr val="FFB871"/>
          </a:solidFill>
        </p:spPr>
        <p:txBody>
          <a:bodyPr wrap="square" lIns="0" tIns="0" rIns="0" bIns="0" rtlCol="0">
            <a:noAutofit/>
          </a:bodyPr>
          <a:lstStyle/>
          <a:p>
            <a:endParaRPr dirty="0">
              <a:solidFill>
                <a:srgbClr val="0070C0"/>
              </a:solidFill>
            </a:endParaRPr>
          </a:p>
        </p:txBody>
      </p:sp>
      <p:sp>
        <p:nvSpPr>
          <p:cNvPr id="230" name="object 230"/>
          <p:cNvSpPr/>
          <p:nvPr/>
        </p:nvSpPr>
        <p:spPr>
          <a:xfrm>
            <a:off x="2963418" y="1396872"/>
            <a:ext cx="86868" cy="86868"/>
          </a:xfrm>
          <a:custGeom>
            <a:avLst/>
            <a:gdLst/>
            <a:ahLst/>
            <a:cxnLst/>
            <a:rect l="l" t="t" r="r" b="b"/>
            <a:pathLst>
              <a:path w="86868" h="86868">
                <a:moveTo>
                  <a:pt x="0" y="43433"/>
                </a:moveTo>
                <a:cubicBezTo>
                  <a:pt x="0" y="19431"/>
                  <a:pt x="19431" y="0"/>
                  <a:pt x="43434" y="0"/>
                </a:cubicBezTo>
                <a:cubicBezTo>
                  <a:pt x="67437" y="0"/>
                  <a:pt x="86868" y="19431"/>
                  <a:pt x="86868" y="43433"/>
                </a:cubicBezTo>
                <a:cubicBezTo>
                  <a:pt x="86868" y="67437"/>
                  <a:pt x="67437" y="86868"/>
                  <a:pt x="43434" y="86868"/>
                </a:cubicBezTo>
                <a:cubicBezTo>
                  <a:pt x="19431" y="86868"/>
                  <a:pt x="0" y="67437"/>
                  <a:pt x="0" y="43433"/>
                </a:cubicBezTo>
                <a:close/>
              </a:path>
            </a:pathLst>
          </a:custGeom>
          <a:solidFill>
            <a:srgbClr val="AFDC7E"/>
          </a:solidFill>
        </p:spPr>
        <p:txBody>
          <a:bodyPr wrap="square" lIns="0" tIns="0" rIns="0" bIns="0" rtlCol="0">
            <a:noAutofit/>
          </a:bodyPr>
          <a:lstStyle/>
          <a:p>
            <a:endParaRPr dirty="0">
              <a:solidFill>
                <a:srgbClr val="0070C0"/>
              </a:solidFill>
            </a:endParaRPr>
          </a:p>
        </p:txBody>
      </p:sp>
      <p:sp>
        <p:nvSpPr>
          <p:cNvPr id="231" name="object 231"/>
          <p:cNvSpPr/>
          <p:nvPr/>
        </p:nvSpPr>
        <p:spPr>
          <a:xfrm>
            <a:off x="4976622" y="3553968"/>
            <a:ext cx="86868" cy="86868"/>
          </a:xfrm>
          <a:custGeom>
            <a:avLst/>
            <a:gdLst/>
            <a:ahLst/>
            <a:cxnLst/>
            <a:rect l="l" t="t" r="r" b="b"/>
            <a:pathLst>
              <a:path w="86868" h="86868">
                <a:moveTo>
                  <a:pt x="0" y="43434"/>
                </a:moveTo>
                <a:cubicBezTo>
                  <a:pt x="0" y="19431"/>
                  <a:pt x="19431" y="0"/>
                  <a:pt x="43434" y="0"/>
                </a:cubicBezTo>
                <a:cubicBezTo>
                  <a:pt x="67437" y="0"/>
                  <a:pt x="86868" y="19431"/>
                  <a:pt x="86868" y="43434"/>
                </a:cubicBezTo>
                <a:cubicBezTo>
                  <a:pt x="86868" y="67437"/>
                  <a:pt x="67437" y="86868"/>
                  <a:pt x="43434" y="86868"/>
                </a:cubicBezTo>
                <a:cubicBezTo>
                  <a:pt x="19431" y="86868"/>
                  <a:pt x="0" y="67437"/>
                  <a:pt x="0" y="43434"/>
                </a:cubicBezTo>
                <a:close/>
              </a:path>
            </a:pathLst>
          </a:custGeom>
          <a:solidFill>
            <a:srgbClr val="FF9BFF"/>
          </a:solidFill>
        </p:spPr>
        <p:txBody>
          <a:bodyPr wrap="square" lIns="0" tIns="0" rIns="0" bIns="0" rtlCol="0">
            <a:noAutofit/>
          </a:bodyPr>
          <a:lstStyle/>
          <a:p>
            <a:endParaRPr dirty="0">
              <a:solidFill>
                <a:srgbClr val="0070C0"/>
              </a:solidFill>
            </a:endParaRPr>
          </a:p>
        </p:txBody>
      </p:sp>
      <p:sp>
        <p:nvSpPr>
          <p:cNvPr id="232" name="object 232"/>
          <p:cNvSpPr/>
          <p:nvPr/>
        </p:nvSpPr>
        <p:spPr>
          <a:xfrm>
            <a:off x="6989066" y="3543300"/>
            <a:ext cx="86867" cy="86868"/>
          </a:xfrm>
          <a:custGeom>
            <a:avLst/>
            <a:gdLst/>
            <a:ahLst/>
            <a:cxnLst/>
            <a:rect l="l" t="t" r="r" b="b"/>
            <a:pathLst>
              <a:path w="86867" h="86868">
                <a:moveTo>
                  <a:pt x="0" y="43434"/>
                </a:moveTo>
                <a:cubicBezTo>
                  <a:pt x="0" y="19431"/>
                  <a:pt x="19430" y="0"/>
                  <a:pt x="43434" y="0"/>
                </a:cubicBezTo>
                <a:cubicBezTo>
                  <a:pt x="67437" y="0"/>
                  <a:pt x="86867" y="19431"/>
                  <a:pt x="86867" y="43434"/>
                </a:cubicBezTo>
                <a:cubicBezTo>
                  <a:pt x="86867" y="67437"/>
                  <a:pt x="67437" y="86868"/>
                  <a:pt x="43434" y="86868"/>
                </a:cubicBezTo>
                <a:cubicBezTo>
                  <a:pt x="19430" y="86868"/>
                  <a:pt x="0" y="67437"/>
                  <a:pt x="0" y="43434"/>
                </a:cubicBezTo>
                <a:close/>
              </a:path>
            </a:pathLst>
          </a:custGeom>
          <a:solidFill>
            <a:srgbClr val="ABFFFF"/>
          </a:solidFill>
        </p:spPr>
        <p:txBody>
          <a:bodyPr wrap="square" lIns="0" tIns="0" rIns="0" bIns="0" rtlCol="0">
            <a:noAutofit/>
          </a:bodyPr>
          <a:lstStyle/>
          <a:p>
            <a:endParaRPr dirty="0">
              <a:solidFill>
                <a:srgbClr val="0070C0"/>
              </a:solidFill>
            </a:endParaRPr>
          </a:p>
        </p:txBody>
      </p:sp>
      <p:sp>
        <p:nvSpPr>
          <p:cNvPr id="233" name="object 233"/>
          <p:cNvSpPr/>
          <p:nvPr/>
        </p:nvSpPr>
        <p:spPr>
          <a:xfrm>
            <a:off x="2998470" y="1476121"/>
            <a:ext cx="6096" cy="714629"/>
          </a:xfrm>
          <a:custGeom>
            <a:avLst/>
            <a:gdLst/>
            <a:ahLst/>
            <a:cxnLst/>
            <a:rect l="l" t="t" r="r" b="b"/>
            <a:pathLst>
              <a:path w="6096" h="714629">
                <a:moveTo>
                  <a:pt x="3048" y="711581"/>
                </a:moveTo>
                <a:lnTo>
                  <a:pt x="3048" y="3047"/>
                </a:lnTo>
              </a:path>
            </a:pathLst>
          </a:custGeom>
          <a:ln w="6096">
            <a:solidFill>
              <a:srgbClr val="AFDC7E"/>
            </a:solidFill>
          </a:ln>
        </p:spPr>
        <p:txBody>
          <a:bodyPr wrap="square" lIns="0" tIns="0" rIns="0" bIns="0" rtlCol="0">
            <a:noAutofit/>
          </a:bodyPr>
          <a:lstStyle/>
          <a:p>
            <a:endParaRPr dirty="0">
              <a:solidFill>
                <a:srgbClr val="0070C0"/>
              </a:solidFill>
            </a:endParaRPr>
          </a:p>
        </p:txBody>
      </p:sp>
      <p:sp>
        <p:nvSpPr>
          <p:cNvPr id="234" name="object 234"/>
          <p:cNvSpPr/>
          <p:nvPr/>
        </p:nvSpPr>
        <p:spPr>
          <a:xfrm>
            <a:off x="5014724" y="1437895"/>
            <a:ext cx="7747" cy="768223"/>
          </a:xfrm>
          <a:custGeom>
            <a:avLst/>
            <a:gdLst/>
            <a:ahLst/>
            <a:cxnLst/>
            <a:rect l="l" t="t" r="r" b="b"/>
            <a:pathLst>
              <a:path w="7747" h="768223">
                <a:moveTo>
                  <a:pt x="4699" y="765175"/>
                </a:moveTo>
                <a:lnTo>
                  <a:pt x="3048" y="3048"/>
                </a:lnTo>
              </a:path>
            </a:pathLst>
          </a:custGeom>
          <a:ln w="6096">
            <a:solidFill>
              <a:srgbClr val="FAE28A"/>
            </a:solidFill>
          </a:ln>
        </p:spPr>
        <p:txBody>
          <a:bodyPr wrap="square" lIns="0" tIns="0" rIns="0" bIns="0" rtlCol="0">
            <a:noAutofit/>
          </a:bodyPr>
          <a:lstStyle/>
          <a:p>
            <a:endParaRPr dirty="0">
              <a:solidFill>
                <a:srgbClr val="0070C0"/>
              </a:solidFill>
            </a:endParaRPr>
          </a:p>
        </p:txBody>
      </p:sp>
      <p:sp>
        <p:nvSpPr>
          <p:cNvPr id="235" name="object 235"/>
          <p:cNvSpPr/>
          <p:nvPr/>
        </p:nvSpPr>
        <p:spPr>
          <a:xfrm>
            <a:off x="7014212" y="1431037"/>
            <a:ext cx="6095" cy="575690"/>
          </a:xfrm>
          <a:custGeom>
            <a:avLst/>
            <a:gdLst/>
            <a:ahLst/>
            <a:cxnLst/>
            <a:rect l="l" t="t" r="r" b="b"/>
            <a:pathLst>
              <a:path w="6095" h="575690">
                <a:moveTo>
                  <a:pt x="3047" y="572643"/>
                </a:moveTo>
                <a:lnTo>
                  <a:pt x="3047" y="3048"/>
                </a:lnTo>
              </a:path>
            </a:pathLst>
          </a:custGeom>
          <a:ln w="6096">
            <a:solidFill>
              <a:srgbClr val="FF8BA7"/>
            </a:solidFill>
          </a:ln>
        </p:spPr>
        <p:txBody>
          <a:bodyPr wrap="square" lIns="0" tIns="0" rIns="0" bIns="0" rtlCol="0">
            <a:noAutofit/>
          </a:bodyPr>
          <a:lstStyle/>
          <a:p>
            <a:endParaRPr dirty="0">
              <a:solidFill>
                <a:srgbClr val="0070C0"/>
              </a:solidFill>
            </a:endParaRPr>
          </a:p>
        </p:txBody>
      </p:sp>
      <p:sp>
        <p:nvSpPr>
          <p:cNvPr id="236" name="object 236"/>
          <p:cNvSpPr/>
          <p:nvPr/>
        </p:nvSpPr>
        <p:spPr>
          <a:xfrm>
            <a:off x="3001518" y="3569971"/>
            <a:ext cx="6096" cy="736460"/>
          </a:xfrm>
          <a:custGeom>
            <a:avLst/>
            <a:gdLst/>
            <a:ahLst/>
            <a:cxnLst/>
            <a:rect l="l" t="t" r="r" b="b"/>
            <a:pathLst>
              <a:path w="6096" h="736460">
                <a:moveTo>
                  <a:pt x="3048" y="733412"/>
                </a:moveTo>
                <a:lnTo>
                  <a:pt x="3048" y="3048"/>
                </a:lnTo>
              </a:path>
            </a:pathLst>
          </a:custGeom>
          <a:ln w="6096">
            <a:solidFill>
              <a:srgbClr val="FFB871"/>
            </a:solidFill>
          </a:ln>
        </p:spPr>
        <p:txBody>
          <a:bodyPr wrap="square" lIns="0" tIns="0" rIns="0" bIns="0" rtlCol="0">
            <a:noAutofit/>
          </a:bodyPr>
          <a:lstStyle/>
          <a:p>
            <a:endParaRPr dirty="0">
              <a:solidFill>
                <a:srgbClr val="0070C0"/>
              </a:solidFill>
            </a:endParaRPr>
          </a:p>
        </p:txBody>
      </p:sp>
      <p:sp>
        <p:nvSpPr>
          <p:cNvPr id="237" name="object 237"/>
          <p:cNvSpPr/>
          <p:nvPr/>
        </p:nvSpPr>
        <p:spPr>
          <a:xfrm>
            <a:off x="5013200" y="3569971"/>
            <a:ext cx="6095" cy="782282"/>
          </a:xfrm>
          <a:custGeom>
            <a:avLst/>
            <a:gdLst/>
            <a:ahLst/>
            <a:cxnLst/>
            <a:rect l="l" t="t" r="r" b="b"/>
            <a:pathLst>
              <a:path w="6095" h="782282">
                <a:moveTo>
                  <a:pt x="3048" y="779234"/>
                </a:moveTo>
                <a:lnTo>
                  <a:pt x="3048" y="3048"/>
                </a:lnTo>
              </a:path>
            </a:pathLst>
          </a:custGeom>
          <a:ln w="6096">
            <a:solidFill>
              <a:srgbClr val="FF9BFF"/>
            </a:solidFill>
          </a:ln>
        </p:spPr>
        <p:txBody>
          <a:bodyPr wrap="square" lIns="0" tIns="0" rIns="0" bIns="0" rtlCol="0">
            <a:noAutofit/>
          </a:bodyPr>
          <a:lstStyle/>
          <a:p>
            <a:endParaRPr dirty="0">
              <a:solidFill>
                <a:srgbClr val="0070C0"/>
              </a:solidFill>
            </a:endParaRPr>
          </a:p>
        </p:txBody>
      </p:sp>
      <p:sp>
        <p:nvSpPr>
          <p:cNvPr id="238" name="object 238"/>
          <p:cNvSpPr/>
          <p:nvPr/>
        </p:nvSpPr>
        <p:spPr>
          <a:xfrm>
            <a:off x="7033262" y="3599689"/>
            <a:ext cx="6095" cy="706767"/>
          </a:xfrm>
          <a:custGeom>
            <a:avLst/>
            <a:gdLst/>
            <a:ahLst/>
            <a:cxnLst/>
            <a:rect l="l" t="t" r="r" b="b"/>
            <a:pathLst>
              <a:path w="6095" h="706767">
                <a:moveTo>
                  <a:pt x="3047" y="703719"/>
                </a:moveTo>
                <a:lnTo>
                  <a:pt x="3047" y="3048"/>
                </a:lnTo>
              </a:path>
            </a:pathLst>
          </a:custGeom>
          <a:ln w="6096">
            <a:solidFill>
              <a:srgbClr val="ABFFFF"/>
            </a:solidFill>
          </a:ln>
        </p:spPr>
        <p:txBody>
          <a:bodyPr wrap="square" lIns="0" tIns="0" rIns="0" bIns="0" rtlCol="0">
            <a:noAutofit/>
          </a:bodyPr>
          <a:lstStyle/>
          <a:p>
            <a:endParaRPr dirty="0">
              <a:solidFill>
                <a:srgbClr val="0070C0"/>
              </a:solidFill>
            </a:endParaRPr>
          </a:p>
        </p:txBody>
      </p:sp>
      <p:pic>
        <p:nvPicPr>
          <p:cNvPr id="1026" name="Picture 2" descr="E:\Photo\WXW071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8470" y="432052"/>
            <a:ext cx="1486911" cy="99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E:\Photo\2019081422266b87a4456b8478b4ae044ac88d6109939710954343c46e433bade8755535\pd8a5037_48529134807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4145" y="440180"/>
            <a:ext cx="1482855" cy="988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438750"/>
            <a:ext cx="1320000" cy="99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04782\Desktop\IMG_20190216_1633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7135" y="2549700"/>
            <a:ext cx="1239340" cy="99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 name="text 1"/>
          <p:cNvSpPr txBox="1"/>
          <p:nvPr/>
        </p:nvSpPr>
        <p:spPr>
          <a:xfrm>
            <a:off x="5081016" y="3673442"/>
            <a:ext cx="1500411" cy="138499"/>
          </a:xfrm>
          <a:prstGeom prst="rect">
            <a:avLst/>
          </a:prstGeom>
        </p:spPr>
        <p:txBody>
          <a:bodyPr vert="horz" wrap="none" lIns="0" tIns="0" rIns="0" bIns="0" rtlCol="0">
            <a:spAutoFit/>
          </a:bodyPr>
          <a:lstStyle/>
          <a:p>
            <a:pPr marL="0">
              <a:lnSpc>
                <a:spcPct val="100000"/>
              </a:lnSpc>
            </a:pPr>
            <a:r>
              <a:rPr lang="en-US" sz="900" spc="10" dirty="0">
                <a:solidFill>
                  <a:srgbClr val="0070C0"/>
                </a:solidFill>
                <a:latin typeface="Segoe UI Semibold"/>
                <a:cs typeface="Segoe UI Semibold"/>
              </a:rPr>
              <a:t>Transformance Award, 2020</a:t>
            </a:r>
            <a:endParaRPr sz="900" dirty="0">
              <a:solidFill>
                <a:srgbClr val="0070C0"/>
              </a:solidFill>
              <a:latin typeface="Segoe UI Semibold"/>
              <a:cs typeface="Segoe UI Semibold"/>
            </a:endParaRPr>
          </a:p>
        </p:txBody>
      </p:sp>
      <p:sp>
        <p:nvSpPr>
          <p:cNvPr id="47" name="text 1"/>
          <p:cNvSpPr txBox="1"/>
          <p:nvPr/>
        </p:nvSpPr>
        <p:spPr>
          <a:xfrm>
            <a:off x="5081016" y="3921088"/>
            <a:ext cx="1628406" cy="369332"/>
          </a:xfrm>
          <a:prstGeom prst="rect">
            <a:avLst/>
          </a:prstGeom>
        </p:spPr>
        <p:txBody>
          <a:bodyPr vert="horz" wrap="square" lIns="0" tIns="0" rIns="0" bIns="0" rtlCol="0">
            <a:spAutoFit/>
          </a:bodyPr>
          <a:lstStyle/>
          <a:p>
            <a:r>
              <a:rPr lang="en-US" sz="600" spc="10" dirty="0">
                <a:solidFill>
                  <a:srgbClr val="0070C0"/>
                </a:solidFill>
                <a:latin typeface="Segoe UI Light"/>
                <a:cs typeface="Segoe UI Light"/>
              </a:rPr>
              <a:t>Deepak Nitrite Limited (DNL) was conferred with Best Innovation in Digital Communication by Transformance forums for its digital campaigns and social media initiatives</a:t>
            </a:r>
            <a:endParaRPr sz="600" dirty="0">
              <a:solidFill>
                <a:srgbClr val="0070C0"/>
              </a:solidFill>
              <a:latin typeface="Segoe UI Light"/>
              <a:cs typeface="Segoe UI Light"/>
            </a:endParaRPr>
          </a:p>
        </p:txBody>
      </p:sp>
      <p:cxnSp>
        <p:nvCxnSpPr>
          <p:cNvPr id="39" name="Straight Connector 38"/>
          <p:cNvCxnSpPr/>
          <p:nvPr/>
        </p:nvCxnSpPr>
        <p:spPr>
          <a:xfrm>
            <a:off x="2362200" y="54866"/>
            <a:ext cx="0" cy="4574284"/>
          </a:xfrm>
          <a:prstGeom prst="line">
            <a:avLst/>
          </a:prstGeom>
        </p:spPr>
        <p:style>
          <a:lnRef idx="3">
            <a:schemeClr val="accent1"/>
          </a:lnRef>
          <a:fillRef idx="0">
            <a:schemeClr val="accent1"/>
          </a:fillRef>
          <a:effectRef idx="2">
            <a:schemeClr val="accent1"/>
          </a:effectRef>
          <a:fontRef idx="minor">
            <a:schemeClr val="tx1"/>
          </a:fontRef>
        </p:style>
      </p:cxnSp>
      <p:sp>
        <p:nvSpPr>
          <p:cNvPr id="38" name="Isosceles Triangle 37"/>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utoShape 2" descr="https://www.godeepak.com/wp-content/uploads/2020/01/award.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533" t="21174" r="6533" b="16865"/>
          <a:stretch/>
        </p:blipFill>
        <p:spPr bwMode="auto">
          <a:xfrm>
            <a:off x="6996330" y="2505985"/>
            <a:ext cx="1518043" cy="99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15" descr="A group of people holding a sign posing for the camera&#10;&#10;Description automatically generated">
            <a:extLst>
              <a:ext uri="{FF2B5EF4-FFF2-40B4-BE49-F238E27FC236}">
                <a16:creationId xmlns:a16="http://schemas.microsoft.com/office/drawing/2014/main" id="{899C78E1-CFAD-4F8D-807E-C5DA272F1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1468" y="2526630"/>
            <a:ext cx="1524384" cy="1016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434238" y="2343150"/>
            <a:ext cx="1546962" cy="677108"/>
          </a:xfrm>
          <a:prstGeom prst="rect">
            <a:avLst/>
          </a:prstGeom>
        </p:spPr>
        <p:txBody>
          <a:bodyPr vert="horz" wrap="none" lIns="0" tIns="0" rIns="0" bIns="0" rtlCol="0">
            <a:spAutoFit/>
          </a:bodyPr>
          <a:lstStyle/>
          <a:p>
            <a:pPr marL="0">
              <a:lnSpc>
                <a:spcPct val="100000"/>
              </a:lnSpc>
            </a:pPr>
            <a:r>
              <a:rPr lang="en-US" sz="2200" spc="10" dirty="0">
                <a:solidFill>
                  <a:srgbClr val="0070C0"/>
                </a:solidFill>
                <a:latin typeface="Segoe UI Semibold"/>
                <a:cs typeface="Segoe UI Semibold"/>
              </a:rPr>
              <a:t>HUMAN</a:t>
            </a:r>
          </a:p>
          <a:p>
            <a:pPr marL="0">
              <a:lnSpc>
                <a:spcPct val="100000"/>
              </a:lnSpc>
            </a:pPr>
            <a:r>
              <a:rPr lang="en-US" sz="2200" spc="10" dirty="0">
                <a:solidFill>
                  <a:srgbClr val="0070C0"/>
                </a:solidFill>
                <a:latin typeface="Segoe UI Semibold"/>
                <a:cs typeface="Segoe UI Semibold"/>
              </a:rPr>
              <a:t>RESOURCES</a:t>
            </a:r>
          </a:p>
        </p:txBody>
      </p:sp>
      <p:pic>
        <p:nvPicPr>
          <p:cNvPr id="25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3" name="text 1"/>
          <p:cNvSpPr txBox="1"/>
          <p:nvPr/>
        </p:nvSpPr>
        <p:spPr>
          <a:xfrm>
            <a:off x="8923530" y="4923859"/>
            <a:ext cx="101951" cy="107722"/>
          </a:xfrm>
          <a:prstGeom prst="rect">
            <a:avLst/>
          </a:prstGeom>
        </p:spPr>
        <p:txBody>
          <a:bodyPr vert="horz" wrap="none" lIns="0" tIns="0" rIns="0" bIns="0" rtlCol="0">
            <a:spAutoFit/>
          </a:bodyPr>
          <a:lstStyle/>
          <a:p>
            <a:pPr marL="0">
              <a:lnSpc>
                <a:spcPct val="100000"/>
              </a:lnSpc>
            </a:pPr>
            <a:r>
              <a:rPr sz="700" spc="10" dirty="0">
                <a:solidFill>
                  <a:srgbClr val="0070C0"/>
                </a:solidFill>
                <a:latin typeface="Segoe UI Semibold"/>
                <a:cs typeface="Segoe UI Semibold"/>
              </a:rPr>
              <a:t>2</a:t>
            </a:r>
            <a:r>
              <a:rPr lang="en-US" sz="700" spc="10" dirty="0">
                <a:solidFill>
                  <a:srgbClr val="0070C0"/>
                </a:solidFill>
                <a:latin typeface="Segoe UI Semibold"/>
                <a:cs typeface="Segoe UI Semibold"/>
              </a:rPr>
              <a:t>8</a:t>
            </a:r>
            <a:endParaRPr sz="700" dirty="0">
              <a:solidFill>
                <a:srgbClr val="0070C0"/>
              </a:solidFill>
              <a:latin typeface="Segoe UI Semibold"/>
              <a:cs typeface="Segoe UI Semibold"/>
            </a:endParaRPr>
          </a:p>
        </p:txBody>
      </p:sp>
      <p:pic>
        <p:nvPicPr>
          <p:cNvPr id="4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
            <a:ext cx="3276601" cy="5162550"/>
          </a:xfrm>
          <a:prstGeom prst="rect">
            <a:avLst/>
          </a:prstGeom>
          <a:effectLst>
            <a:innerShdw blurRad="114300">
              <a:prstClr val="black"/>
            </a:innerShdw>
          </a:effectLst>
        </p:spPr>
      </p:pic>
      <p:sp>
        <p:nvSpPr>
          <p:cNvPr id="23" name="Rectangle 8"/>
          <p:cNvSpPr>
            <a:spLocks noChangeArrowheads="1"/>
          </p:cNvSpPr>
          <p:nvPr/>
        </p:nvSpPr>
        <p:spPr bwMode="auto">
          <a:xfrm>
            <a:off x="2667000" y="1081121"/>
            <a:ext cx="30480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Segoe UI Light" panose="020B0502040204020203" pitchFamily="34" charset="0"/>
                <a:cs typeface="Segoe UI Light" panose="020B0502040204020203" pitchFamily="34" charset="0"/>
              </a:rPr>
              <a:t>Committed to be an </a:t>
            </a:r>
            <a:r>
              <a:rPr lang="en-US" altLang="en-US" sz="1200" dirty="0">
                <a:solidFill>
                  <a:schemeClr val="bg1"/>
                </a:solidFill>
                <a:latin typeface="Segoe UI Light" panose="020B0502040204020203" pitchFamily="34" charset="0"/>
                <a:cs typeface="Segoe UI Light" panose="020B0502040204020203" pitchFamily="34" charset="0"/>
              </a:rPr>
              <a:t>Equal Opportunities Employer</a:t>
            </a:r>
          </a:p>
          <a:p>
            <a:pPr marL="171450" lvl="0" indent="-171450" eaLnBrk="0" hangingPunct="0">
              <a:buFont typeface="Arial" panose="020B0604020202020204" pitchFamily="34" charset="0"/>
              <a:buChar char="•"/>
            </a:pPr>
            <a:endParaRPr lang="en-US" altLang="en-US" sz="1200" dirty="0">
              <a:solidFill>
                <a:schemeClr val="bg1"/>
              </a:solidFill>
              <a:latin typeface="Segoe UI Light" panose="020B0502040204020203" pitchFamily="34" charset="0"/>
              <a:cs typeface="Segoe UI Light" panose="020B0502040204020203" pitchFamily="34" charset="0"/>
            </a:endParaRPr>
          </a:p>
          <a:p>
            <a:pPr marL="171450" lvl="0" indent="-171450" eaLnBrk="0" hangingPunct="0">
              <a:buFont typeface="Arial" panose="020B0604020202020204" pitchFamily="34" charset="0"/>
              <a:buChar char="•"/>
            </a:pPr>
            <a:r>
              <a:rPr lang="en-US" altLang="en-US" sz="1200" dirty="0">
                <a:solidFill>
                  <a:schemeClr val="bg1"/>
                </a:solidFill>
                <a:latin typeface="Segoe UI Light" panose="020B0502040204020203" pitchFamily="34" charset="0"/>
                <a:cs typeface="Segoe UI Light" panose="020B0502040204020203" pitchFamily="34" charset="0"/>
              </a:rPr>
              <a:t>9.2 Years average employee tenure</a:t>
            </a:r>
          </a:p>
          <a:p>
            <a:pPr marL="171450" lvl="0" indent="-171450" eaLnBrk="0" hangingPunct="0">
              <a:buFont typeface="Arial" panose="020B0604020202020204" pitchFamily="34" charset="0"/>
              <a:buChar char="•"/>
            </a:pPr>
            <a:endParaRPr lang="en-US" altLang="en-US" sz="1200" dirty="0">
              <a:solidFill>
                <a:schemeClr val="bg1"/>
              </a:solidFill>
              <a:latin typeface="Segoe UI Light" panose="020B0502040204020203" pitchFamily="34" charset="0"/>
              <a:cs typeface="Segoe UI Light" panose="020B0502040204020203" pitchFamily="34" charset="0"/>
            </a:endParaRPr>
          </a:p>
          <a:p>
            <a:pPr marL="171450" lvl="0" indent="-171450" eaLnBrk="0" hangingPunct="0">
              <a:buFont typeface="Arial" panose="020B0604020202020204" pitchFamily="34" charset="0"/>
              <a:buChar char="•"/>
            </a:pPr>
            <a:r>
              <a:rPr lang="en-US" altLang="en-US" sz="1200" dirty="0">
                <a:solidFill>
                  <a:schemeClr val="bg1"/>
                </a:solidFill>
                <a:latin typeface="Segoe UI Light" panose="020B0502040204020203" pitchFamily="34" charset="0"/>
                <a:cs typeface="Segoe UI Light" panose="020B0502040204020203" pitchFamily="34" charset="0"/>
              </a:rPr>
              <a:t>Management Development Programs for high potential employees arranged at prestigious management institutes since 2014</a:t>
            </a:r>
          </a:p>
          <a:p>
            <a:pPr lvl="0" eaLnBrk="0" hangingPunct="0"/>
            <a:endParaRPr lang="en-US" altLang="en-US" sz="1200" dirty="0">
              <a:solidFill>
                <a:schemeClr val="bg1"/>
              </a:solidFill>
              <a:latin typeface="Segoe UI Light" panose="020B0502040204020203" pitchFamily="34" charset="0"/>
              <a:cs typeface="Segoe UI Light" panose="020B0502040204020203" pitchFamily="34" charset="0"/>
            </a:endParaRPr>
          </a:p>
          <a:p>
            <a:pPr marL="171450" lvl="0" indent="-171450" eaLnBrk="0" hangingPunct="0">
              <a:buFont typeface="Arial" panose="020B0604020202020204" pitchFamily="34" charset="0"/>
              <a:buChar char="•"/>
            </a:pPr>
            <a:r>
              <a:rPr lang="en-US" altLang="en-US" sz="1200" dirty="0">
                <a:solidFill>
                  <a:schemeClr val="bg1"/>
                </a:solidFill>
                <a:latin typeface="Segoe UI Light" panose="020B0502040204020203" pitchFamily="34" charset="0"/>
                <a:cs typeface="Segoe UI Light" panose="020B0502040204020203" pitchFamily="34" charset="0"/>
              </a:rPr>
              <a:t>Merit-based reward system, work-life balance and at par fringe benefits across all levels</a:t>
            </a:r>
          </a:p>
          <a:p>
            <a:pPr marL="171450" lvl="0" indent="-171450" eaLnBrk="0" hangingPunct="0">
              <a:buFont typeface="Arial" panose="020B0604020202020204" pitchFamily="34" charset="0"/>
              <a:buChar char="•"/>
            </a:pPr>
            <a:endParaRPr lang="en-US" altLang="en-US" sz="1200" dirty="0">
              <a:solidFill>
                <a:schemeClr val="bg1"/>
              </a:solidFill>
              <a:latin typeface="Segoe UI Light" panose="020B0502040204020203" pitchFamily="34" charset="0"/>
              <a:cs typeface="Segoe UI Light" panose="020B0502040204020203" pitchFamily="34" charset="0"/>
            </a:endParaRPr>
          </a:p>
          <a:p>
            <a:pPr marL="171450" lvl="0" indent="-171450" eaLnBrk="0" hangingPunct="0">
              <a:buFont typeface="Arial" panose="020B0604020202020204" pitchFamily="34" charset="0"/>
              <a:buChar char="•"/>
            </a:pPr>
            <a:r>
              <a:rPr lang="en-US" altLang="en-US" sz="1200" dirty="0">
                <a:solidFill>
                  <a:schemeClr val="bg1"/>
                </a:solidFill>
                <a:latin typeface="Segoe UI Light" panose="020B0502040204020203" pitchFamily="34" charset="0"/>
                <a:cs typeface="Segoe UI Light" panose="020B0502040204020203" pitchFamily="34" charset="0"/>
              </a:rPr>
              <a:t>Assessment and development centers for the leadership team</a:t>
            </a:r>
          </a:p>
          <a:p>
            <a:pPr marL="171450" lvl="0" indent="-171450" eaLnBrk="0" hangingPunct="0">
              <a:buFont typeface="Arial" panose="020B0604020202020204" pitchFamily="34" charset="0"/>
              <a:buChar char="•"/>
            </a:pPr>
            <a:endParaRPr lang="en-US" altLang="en-US" sz="1200" dirty="0">
              <a:solidFill>
                <a:schemeClr val="bg1"/>
              </a:solidFill>
              <a:latin typeface="Segoe UI Light" panose="020B0502040204020203" pitchFamily="34" charset="0"/>
              <a:cs typeface="Segoe UI Light" panose="020B0502040204020203" pitchFamily="34" charset="0"/>
            </a:endParaRPr>
          </a:p>
        </p:txBody>
      </p:sp>
      <p:sp>
        <p:nvSpPr>
          <p:cNvPr id="24" name="AutoShape 9" descr="https://www.godeepak.com/wp-content/uploads/2018/06/Careers-Overview_equal-opp.png"/>
          <p:cNvSpPr>
            <a:spLocks noChangeAspect="1" noChangeArrowheads="1"/>
          </p:cNvSpPr>
          <p:nvPr/>
        </p:nvSpPr>
        <p:spPr bwMode="auto">
          <a:xfrm>
            <a:off x="4572000" y="-7762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 1"/>
          <p:cNvSpPr txBox="1"/>
          <p:nvPr/>
        </p:nvSpPr>
        <p:spPr>
          <a:xfrm>
            <a:off x="11819130" y="4943525"/>
            <a:ext cx="58871" cy="215444"/>
          </a:xfrm>
          <a:prstGeom prst="rect">
            <a:avLst/>
          </a:prstGeom>
        </p:spPr>
        <p:txBody>
          <a:bodyPr vert="horz" wrap="square" lIns="0" tIns="0" rIns="0" bIns="0" rtlCol="0">
            <a:spAutoFit/>
          </a:bodyPr>
          <a:lstStyle/>
          <a:p>
            <a:pPr marL="0">
              <a:lnSpc>
                <a:spcPct val="100000"/>
              </a:lnSpc>
            </a:pPr>
            <a:r>
              <a:rPr sz="700" spc="10" dirty="0">
                <a:solidFill>
                  <a:srgbClr val="0070C0"/>
                </a:solidFill>
                <a:latin typeface="Segoe UI Semibold"/>
                <a:cs typeface="Segoe UI Semibold"/>
              </a:rPr>
              <a:t>28</a:t>
            </a:r>
            <a:endParaRPr sz="700" dirty="0">
              <a:solidFill>
                <a:srgbClr val="0070C0"/>
              </a:solidFill>
              <a:latin typeface="Segoe UI Semibold"/>
              <a:cs typeface="Segoe UI Semibold"/>
            </a:endParaRPr>
          </a:p>
        </p:txBody>
      </p:sp>
      <p:sp>
        <p:nvSpPr>
          <p:cNvPr id="13" name="text 1"/>
          <p:cNvSpPr txBox="1"/>
          <p:nvPr/>
        </p:nvSpPr>
        <p:spPr>
          <a:xfrm>
            <a:off x="6293318" y="632917"/>
            <a:ext cx="2622082" cy="246221"/>
          </a:xfrm>
          <a:prstGeom prst="rect">
            <a:avLst/>
          </a:prstGeom>
        </p:spPr>
        <p:txBody>
          <a:bodyPr vert="horz" wrap="square" lIns="0" tIns="0" rIns="0" bIns="0" rtlCol="0">
            <a:spAutoFit/>
          </a:bodyPr>
          <a:lstStyle/>
          <a:p>
            <a:pPr marL="0">
              <a:lnSpc>
                <a:spcPct val="100000"/>
              </a:lnSpc>
            </a:pPr>
            <a:r>
              <a:rPr lang="en-US" sz="1600" b="1" spc="10" dirty="0">
                <a:latin typeface="Segoe UI Light" panose="020B0502040204020203" pitchFamily="34" charset="0"/>
                <a:cs typeface="Segoe UI Light" panose="020B0502040204020203" pitchFamily="34" charset="0"/>
              </a:rPr>
              <a:t>5 Pillars Of Human Resources</a:t>
            </a:r>
          </a:p>
        </p:txBody>
      </p:sp>
      <p:sp>
        <p:nvSpPr>
          <p:cNvPr id="14" name="Isosceles Triangle 13"/>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04782\Desktop\employees.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31418" y="3792905"/>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04782\Desktop\health.png"/>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harpenSoften amount="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77186" y="2696948"/>
            <a:ext cx="720000" cy="720000"/>
          </a:xfrm>
          <a:prstGeom prst="rect">
            <a:avLst/>
          </a:prstGeom>
          <a:noFill/>
        </p:spPr>
      </p:pic>
      <p:pic>
        <p:nvPicPr>
          <p:cNvPr id="1028" name="Picture 4" descr="C:\Users\04782\Downloads\development-idea-pngrepo-com (1).png"/>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6800" y="269694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04782\Downloads\kisspng-computer-icons-quality-of-life-grand-traverse-bay-5b0a187bd9cb21.8127583515273882838921.png"/>
          <p:cNvPicPr>
            <a:picLocks noChangeAspect="1" noChangeArrowheads="1"/>
          </p:cNvPicPr>
          <p:nvPr/>
        </p:nvPicPr>
        <p:blipFill>
          <a:blip r:embed="rId8" cstate="print">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7880953" y="142875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9" cstate="print">
            <a:duotone>
              <a:prstClr val="black"/>
              <a:srgbClr val="00B0F0">
                <a:tint val="45000"/>
                <a:satMod val="400000"/>
              </a:srgb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93318" y="1396325"/>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9800" y="4535329"/>
            <a:ext cx="1428596" cy="246221"/>
          </a:xfrm>
          <a:prstGeom prst="rect">
            <a:avLst/>
          </a:prstGeom>
          <a:noFill/>
        </p:spPr>
        <p:txBody>
          <a:bodyPr wrap="none" rtlCol="0">
            <a:spAutoFit/>
          </a:bodyPr>
          <a:lstStyle/>
          <a:p>
            <a:r>
              <a:rPr lang="en-US" sz="1000" dirty="0">
                <a:latin typeface="Segoe UI Light" panose="020B0502040204020203" pitchFamily="34" charset="0"/>
                <a:cs typeface="Segoe UI Light" panose="020B0502040204020203" pitchFamily="34" charset="0"/>
              </a:rPr>
              <a:t>Employee Engagement</a:t>
            </a:r>
          </a:p>
        </p:txBody>
      </p:sp>
      <p:sp>
        <p:nvSpPr>
          <p:cNvPr id="26" name="TextBox 25"/>
          <p:cNvSpPr txBox="1"/>
          <p:nvPr/>
        </p:nvSpPr>
        <p:spPr>
          <a:xfrm>
            <a:off x="6317467" y="2220039"/>
            <a:ext cx="540533" cy="246221"/>
          </a:xfrm>
          <a:prstGeom prst="rect">
            <a:avLst/>
          </a:prstGeom>
          <a:noFill/>
        </p:spPr>
        <p:txBody>
          <a:bodyPr wrap="none" rtlCol="0">
            <a:spAutoFit/>
          </a:bodyPr>
          <a:lstStyle/>
          <a:p>
            <a:r>
              <a:rPr lang="en-US" sz="1000" dirty="0">
                <a:latin typeface="Segoe UI Light" panose="020B0502040204020203" pitchFamily="34" charset="0"/>
                <a:cs typeface="Segoe UI Light" panose="020B0502040204020203" pitchFamily="34" charset="0"/>
              </a:rPr>
              <a:t>Career</a:t>
            </a:r>
          </a:p>
        </p:txBody>
      </p:sp>
      <p:sp>
        <p:nvSpPr>
          <p:cNvPr id="27" name="TextBox 26"/>
          <p:cNvSpPr txBox="1"/>
          <p:nvPr/>
        </p:nvSpPr>
        <p:spPr>
          <a:xfrm>
            <a:off x="8089188" y="2190750"/>
            <a:ext cx="369012" cy="246221"/>
          </a:xfrm>
          <a:prstGeom prst="rect">
            <a:avLst/>
          </a:prstGeom>
          <a:noFill/>
        </p:spPr>
        <p:txBody>
          <a:bodyPr wrap="none" rtlCol="0">
            <a:spAutoFit/>
          </a:bodyPr>
          <a:lstStyle/>
          <a:p>
            <a:r>
              <a:rPr lang="en-US" sz="1000" dirty="0">
                <a:latin typeface="Segoe UI Light" panose="020B0502040204020203" pitchFamily="34" charset="0"/>
                <a:cs typeface="Segoe UI Light" panose="020B0502040204020203" pitchFamily="34" charset="0"/>
              </a:rPr>
              <a:t>Life</a:t>
            </a:r>
          </a:p>
        </p:txBody>
      </p:sp>
      <p:sp>
        <p:nvSpPr>
          <p:cNvPr id="28" name="TextBox 27"/>
          <p:cNvSpPr txBox="1"/>
          <p:nvPr/>
        </p:nvSpPr>
        <p:spPr>
          <a:xfrm>
            <a:off x="6401682" y="3412602"/>
            <a:ext cx="532518" cy="246221"/>
          </a:xfrm>
          <a:prstGeom prst="rect">
            <a:avLst/>
          </a:prstGeom>
          <a:noFill/>
        </p:spPr>
        <p:txBody>
          <a:bodyPr wrap="none" rtlCol="0">
            <a:spAutoFit/>
          </a:bodyPr>
          <a:lstStyle/>
          <a:p>
            <a:r>
              <a:rPr lang="en-US" sz="1000" dirty="0">
                <a:latin typeface="Segoe UI Light" panose="020B0502040204020203" pitchFamily="34" charset="0"/>
                <a:cs typeface="Segoe UI Light" panose="020B0502040204020203" pitchFamily="34" charset="0"/>
              </a:rPr>
              <a:t>Health</a:t>
            </a:r>
          </a:p>
        </p:txBody>
      </p:sp>
      <p:sp>
        <p:nvSpPr>
          <p:cNvPr id="29" name="TextBox 28"/>
          <p:cNvSpPr txBox="1"/>
          <p:nvPr/>
        </p:nvSpPr>
        <p:spPr>
          <a:xfrm>
            <a:off x="7772400" y="3468529"/>
            <a:ext cx="1138453" cy="246221"/>
          </a:xfrm>
          <a:prstGeom prst="rect">
            <a:avLst/>
          </a:prstGeom>
          <a:noFill/>
        </p:spPr>
        <p:txBody>
          <a:bodyPr wrap="none" rtlCol="0">
            <a:spAutoFit/>
          </a:bodyPr>
          <a:lstStyle/>
          <a:p>
            <a:r>
              <a:rPr lang="en-US" sz="1000" dirty="0">
                <a:latin typeface="Segoe UI Light" panose="020B0502040204020203" pitchFamily="34" charset="0"/>
                <a:cs typeface="Segoe UI Light" panose="020B0502040204020203" pitchFamily="34" charset="0"/>
              </a:rPr>
              <a:t>Skill Development</a:t>
            </a:r>
          </a:p>
        </p:txBody>
      </p:sp>
    </p:spTree>
    <p:extLst>
      <p:ext uri="{BB962C8B-B14F-4D97-AF65-F5344CB8AC3E}">
        <p14:creationId xmlns:p14="http://schemas.microsoft.com/office/powerpoint/2010/main" val="517401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0"/>
            <a:ext cx="594360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08"/>
          <a:stretch/>
        </p:blipFill>
        <p:spPr bwMode="auto">
          <a:xfrm>
            <a:off x="0" y="1962150"/>
            <a:ext cx="5029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1" name="Image"/>
          <p:cNvPicPr>
            <a:picLocks noChangeAspect="1"/>
          </p:cNvPicPr>
          <p:nvPr/>
        </p:nvPicPr>
        <p:blipFill rotWithShape="1">
          <a:blip r:embed="rId4">
            <a:extLst>
              <a:ext uri="{28A0092B-C50C-407E-A947-70E740481C1C}">
                <a14:useLocalDpi xmlns:a14="http://schemas.microsoft.com/office/drawing/2010/main" val="0"/>
              </a:ext>
            </a:extLst>
          </a:blip>
          <a:srcRect b="18144"/>
          <a:stretch/>
        </p:blipFill>
        <p:spPr>
          <a:xfrm>
            <a:off x="2938619" y="895350"/>
            <a:ext cx="6205381" cy="4267200"/>
          </a:xfrm>
          <a:prstGeom prst="rect">
            <a:avLst/>
          </a:prstGeom>
          <a:effectLst>
            <a:innerShdw blurRad="63500" dist="50800" dir="16200000">
              <a:prstClr val="black">
                <a:alpha val="50000"/>
              </a:prstClr>
            </a:innerShdw>
          </a:effectLst>
        </p:spPr>
      </p:pic>
      <p:sp>
        <p:nvSpPr>
          <p:cNvPr id="2" name="text 1"/>
          <p:cNvSpPr txBox="1"/>
          <p:nvPr/>
        </p:nvSpPr>
        <p:spPr>
          <a:xfrm>
            <a:off x="5719783" y="3384124"/>
            <a:ext cx="2190023"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CORPORATE</a:t>
            </a:r>
            <a:endParaRPr sz="3200" dirty="0">
              <a:latin typeface="Segoe UI Light"/>
              <a:cs typeface="Segoe UI Light"/>
            </a:endParaRPr>
          </a:p>
        </p:txBody>
      </p:sp>
      <p:sp>
        <p:nvSpPr>
          <p:cNvPr id="3" name="text 1"/>
          <p:cNvSpPr txBox="1"/>
          <p:nvPr/>
        </p:nvSpPr>
        <p:spPr>
          <a:xfrm>
            <a:off x="5719782" y="3798652"/>
            <a:ext cx="1317348"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SOCIAL</a:t>
            </a:r>
            <a:endParaRPr sz="3200" dirty="0">
              <a:latin typeface="Segoe UI Light"/>
              <a:cs typeface="Segoe UI Light"/>
            </a:endParaRPr>
          </a:p>
        </p:txBody>
      </p:sp>
      <p:sp>
        <p:nvSpPr>
          <p:cNvPr id="4" name="text 1"/>
          <p:cNvSpPr txBox="1"/>
          <p:nvPr/>
        </p:nvSpPr>
        <p:spPr>
          <a:xfrm>
            <a:off x="5719783" y="4212907"/>
            <a:ext cx="2814617"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RESPONSIBILITY</a:t>
            </a:r>
            <a:endParaRPr sz="3200" dirty="0">
              <a:latin typeface="Segoe UI Light"/>
              <a:cs typeface="Segoe UI Light"/>
            </a:endParaRPr>
          </a:p>
        </p:txBody>
      </p:sp>
      <p:pic>
        <p:nvPicPr>
          <p:cNvPr id="262"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828" y="4559045"/>
            <a:ext cx="963168" cy="584454"/>
          </a:xfrm>
          <a:prstGeom prst="rect">
            <a:avLst/>
          </a:prstGeom>
        </p:spPr>
      </p:pic>
      <p:sp>
        <p:nvSpPr>
          <p:cNvPr id="5" name="text 1"/>
          <p:cNvSpPr txBox="1"/>
          <p:nvPr/>
        </p:nvSpPr>
        <p:spPr>
          <a:xfrm>
            <a:off x="8923529" y="4923859"/>
            <a:ext cx="101951" cy="107722"/>
          </a:xfrm>
          <a:prstGeom prst="rect">
            <a:avLst/>
          </a:prstGeom>
        </p:spPr>
        <p:txBody>
          <a:bodyPr vert="horz" wrap="none" lIns="0" tIns="0" rIns="0" bIns="0" rtlCol="0">
            <a:spAutoFit/>
          </a:bodyPr>
          <a:lstStyle/>
          <a:p>
            <a:pPr marL="0">
              <a:lnSpc>
                <a:spcPct val="100000"/>
              </a:lnSpc>
            </a:pPr>
            <a:r>
              <a:rPr lang="en-US" sz="700" spc="10" dirty="0">
                <a:latin typeface="Segoe UI Semibold"/>
                <a:cs typeface="Segoe UI Semibold"/>
              </a:rPr>
              <a:t>29</a:t>
            </a:r>
            <a:endParaRPr sz="700" dirty="0">
              <a:latin typeface="Segoe UI Semibold"/>
              <a:cs typeface="Segoe UI Semibold"/>
            </a:endParaRPr>
          </a:p>
        </p:txBody>
      </p:sp>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211"/>
          <a:stretch/>
        </p:blipFill>
        <p:spPr bwMode="auto">
          <a:xfrm>
            <a:off x="0" y="0"/>
            <a:ext cx="3200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91"/>
            <a:ext cx="3124200" cy="520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240"/>
            <a:ext cx="3158490" cy="5143500"/>
          </a:xfrm>
          <a:prstGeom prst="rect">
            <a:avLst/>
          </a:prstGeom>
          <a:effectLst>
            <a:innerShdw blurRad="114300">
              <a:prstClr val="black"/>
            </a:innerShdw>
          </a:effectLst>
        </p:spPr>
      </p:pic>
      <p:sp>
        <p:nvSpPr>
          <p:cNvPr id="11" name="text 1"/>
          <p:cNvSpPr txBox="1"/>
          <p:nvPr/>
        </p:nvSpPr>
        <p:spPr>
          <a:xfrm>
            <a:off x="453644" y="2190750"/>
            <a:ext cx="1774204" cy="677108"/>
          </a:xfrm>
          <a:prstGeom prst="rect">
            <a:avLst/>
          </a:prstGeom>
        </p:spPr>
        <p:txBody>
          <a:bodyPr vert="horz" wrap="none" lIns="0" tIns="0" rIns="0" bIns="0" rtlCol="0">
            <a:spAutoFit/>
          </a:bodyPr>
          <a:lstStyle/>
          <a:p>
            <a:pPr>
              <a:lnSpc>
                <a:spcPct val="100000"/>
              </a:lnSpc>
            </a:pPr>
            <a:r>
              <a:rPr sz="2200" spc="10" dirty="0">
                <a:solidFill>
                  <a:srgbClr val="0070C0"/>
                </a:solidFill>
                <a:latin typeface="Segoe UI Semibold"/>
                <a:cs typeface="Segoe UI Semibold"/>
              </a:rPr>
              <a:t>RESPONSIBLE</a:t>
            </a:r>
            <a:endParaRPr lang="en-US" sz="2200" spc="10" dirty="0">
              <a:solidFill>
                <a:srgbClr val="0070C0"/>
              </a:solidFill>
              <a:latin typeface="Segoe UI Semibold"/>
              <a:cs typeface="Segoe UI Semibold"/>
            </a:endParaRPr>
          </a:p>
          <a:p>
            <a:r>
              <a:rPr lang="en-US" sz="2200" spc="10" dirty="0">
                <a:solidFill>
                  <a:srgbClr val="0070C0"/>
                </a:solidFill>
                <a:latin typeface="Segoe UI Semibold"/>
                <a:cs typeface="Segoe UI Semibold"/>
              </a:rPr>
              <a:t>CHEMISTRY</a:t>
            </a:r>
          </a:p>
        </p:txBody>
      </p:sp>
      <p:sp>
        <p:nvSpPr>
          <p:cNvPr id="17" name="text 1"/>
          <p:cNvSpPr txBox="1"/>
          <p:nvPr/>
        </p:nvSpPr>
        <p:spPr>
          <a:xfrm>
            <a:off x="3393865" y="422092"/>
            <a:ext cx="1282402" cy="210827"/>
          </a:xfrm>
          <a:prstGeom prst="rect">
            <a:avLst/>
          </a:prstGeom>
        </p:spPr>
        <p:txBody>
          <a:bodyPr vert="horz" wrap="none" lIns="0" tIns="0" rIns="0" bIns="0" rtlCol="0">
            <a:spAutoFit/>
          </a:bodyPr>
          <a:lstStyle/>
          <a:p>
            <a:pPr marL="0">
              <a:lnSpc>
                <a:spcPct val="100000"/>
              </a:lnSpc>
            </a:pPr>
            <a:r>
              <a:rPr sz="1370" spc="10" dirty="0">
                <a:solidFill>
                  <a:srgbClr val="FFFFFF"/>
                </a:solidFill>
                <a:latin typeface="Segoe UI Semibold"/>
                <a:cs typeface="Segoe UI Semibold"/>
              </a:rPr>
              <a:t>Health &amp; Safety</a:t>
            </a:r>
            <a:endParaRPr sz="1300" dirty="0">
              <a:latin typeface="Segoe UI Semibold"/>
              <a:cs typeface="Segoe UI Semibold"/>
            </a:endParaRPr>
          </a:p>
        </p:txBody>
      </p:sp>
      <p:sp>
        <p:nvSpPr>
          <p:cNvPr id="18" name="text 1"/>
          <p:cNvSpPr txBox="1"/>
          <p:nvPr/>
        </p:nvSpPr>
        <p:spPr>
          <a:xfrm>
            <a:off x="3400470" y="853555"/>
            <a:ext cx="1382751" cy="276999"/>
          </a:xfrm>
          <a:prstGeom prst="rect">
            <a:avLst/>
          </a:prstGeom>
        </p:spPr>
        <p:txBody>
          <a:bodyPr vert="horz" wrap="none" lIns="0" tIns="0" rIns="0" bIns="0" rtlCol="0">
            <a:spAutoFit/>
          </a:bodyPr>
          <a:lstStyle/>
          <a:p>
            <a:pPr marL="0">
              <a:lnSpc>
                <a:spcPct val="100000"/>
              </a:lnSpc>
            </a:pPr>
            <a:r>
              <a:rPr sz="900" spc="10" dirty="0">
                <a:solidFill>
                  <a:srgbClr val="FFFFFF"/>
                </a:solidFill>
                <a:latin typeface="Segoe UI Light"/>
                <a:cs typeface="Segoe UI Light"/>
              </a:rPr>
              <a:t>Focus on plant, process and</a:t>
            </a:r>
            <a:endParaRPr sz="900" dirty="0">
              <a:latin typeface="Segoe UI Light"/>
              <a:cs typeface="Segoe UI Light"/>
            </a:endParaRPr>
          </a:p>
          <a:p>
            <a:pPr marL="0">
              <a:lnSpc>
                <a:spcPct val="100000"/>
              </a:lnSpc>
            </a:pPr>
            <a:r>
              <a:rPr sz="900" spc="10" dirty="0">
                <a:solidFill>
                  <a:srgbClr val="FFFFFF"/>
                </a:solidFill>
                <a:latin typeface="Segoe UI Light"/>
                <a:cs typeface="Segoe UI Light"/>
              </a:rPr>
              <a:t>people safety.</a:t>
            </a:r>
            <a:endParaRPr sz="900" dirty="0">
              <a:latin typeface="Segoe UI Light"/>
              <a:cs typeface="Segoe UI Light"/>
            </a:endParaRPr>
          </a:p>
        </p:txBody>
      </p:sp>
      <p:sp>
        <p:nvSpPr>
          <p:cNvPr id="19" name="text 1"/>
          <p:cNvSpPr txBox="1"/>
          <p:nvPr/>
        </p:nvSpPr>
        <p:spPr>
          <a:xfrm>
            <a:off x="3400470" y="1239889"/>
            <a:ext cx="2162130" cy="276999"/>
          </a:xfrm>
          <a:prstGeom prst="rect">
            <a:avLst/>
          </a:prstGeom>
        </p:spPr>
        <p:txBody>
          <a:bodyPr vert="horz" wrap="none" lIns="0" tIns="0" rIns="0" bIns="0" rtlCol="0">
            <a:spAutoFit/>
          </a:bodyPr>
          <a:lstStyle/>
          <a:p>
            <a:pPr marL="0">
              <a:lnSpc>
                <a:spcPct val="100000"/>
              </a:lnSpc>
            </a:pPr>
            <a:r>
              <a:rPr sz="900" spc="10" dirty="0">
                <a:solidFill>
                  <a:srgbClr val="FFFFFF"/>
                </a:solidFill>
                <a:latin typeface="Segoe UI Light"/>
                <a:cs typeface="Segoe UI Light"/>
              </a:rPr>
              <a:t>Emergency preparedness through drills and</a:t>
            </a:r>
            <a:endParaRPr sz="900" dirty="0">
              <a:latin typeface="Segoe UI Light"/>
              <a:cs typeface="Segoe UI Light"/>
            </a:endParaRPr>
          </a:p>
          <a:p>
            <a:pPr marL="0">
              <a:lnSpc>
                <a:spcPct val="100000"/>
              </a:lnSpc>
            </a:pPr>
            <a:r>
              <a:rPr sz="900" spc="10" dirty="0">
                <a:solidFill>
                  <a:srgbClr val="FFFFFF"/>
                </a:solidFill>
                <a:latin typeface="Segoe UI Light"/>
                <a:cs typeface="Segoe UI Light"/>
              </a:rPr>
              <a:t>pre-tests.</a:t>
            </a:r>
            <a:endParaRPr sz="900" dirty="0">
              <a:latin typeface="Segoe UI Light"/>
              <a:cs typeface="Segoe UI Light"/>
            </a:endParaRPr>
          </a:p>
        </p:txBody>
      </p:sp>
      <p:sp>
        <p:nvSpPr>
          <p:cNvPr id="20" name="text 1"/>
          <p:cNvSpPr txBox="1"/>
          <p:nvPr/>
        </p:nvSpPr>
        <p:spPr>
          <a:xfrm>
            <a:off x="3400470" y="1626711"/>
            <a:ext cx="1829988" cy="133883"/>
          </a:xfrm>
          <a:prstGeom prst="rect">
            <a:avLst/>
          </a:prstGeom>
        </p:spPr>
        <p:txBody>
          <a:bodyPr vert="horz" wrap="none" lIns="0" tIns="0" rIns="0" bIns="0" rtlCol="0">
            <a:spAutoFit/>
          </a:bodyPr>
          <a:lstStyle/>
          <a:p>
            <a:pPr marL="0">
              <a:lnSpc>
                <a:spcPct val="100000"/>
              </a:lnSpc>
            </a:pPr>
            <a:r>
              <a:rPr sz="870" spc="10" dirty="0">
                <a:solidFill>
                  <a:srgbClr val="FFFFFF"/>
                </a:solidFill>
                <a:latin typeface="Segoe UI Light"/>
                <a:cs typeface="Segoe UI Light"/>
              </a:rPr>
              <a:t>HAZOP studies and safety inspections.</a:t>
            </a:r>
            <a:endParaRPr sz="800" dirty="0">
              <a:latin typeface="Segoe UI Light"/>
              <a:cs typeface="Segoe UI Light"/>
            </a:endParaRPr>
          </a:p>
        </p:txBody>
      </p:sp>
      <p:sp>
        <p:nvSpPr>
          <p:cNvPr id="21" name="text 1"/>
          <p:cNvSpPr txBox="1"/>
          <p:nvPr/>
        </p:nvSpPr>
        <p:spPr>
          <a:xfrm>
            <a:off x="3400469" y="1890129"/>
            <a:ext cx="1981312" cy="138499"/>
          </a:xfrm>
          <a:prstGeom prst="rect">
            <a:avLst/>
          </a:prstGeom>
        </p:spPr>
        <p:txBody>
          <a:bodyPr vert="horz" wrap="none" lIns="0" tIns="0" rIns="0" bIns="0" rtlCol="0">
            <a:spAutoFit/>
          </a:bodyPr>
          <a:lstStyle/>
          <a:p>
            <a:pPr marL="0">
              <a:lnSpc>
                <a:spcPct val="100000"/>
              </a:lnSpc>
            </a:pPr>
            <a:r>
              <a:rPr sz="900" spc="10" dirty="0">
                <a:solidFill>
                  <a:srgbClr val="FFFFFF"/>
                </a:solidFill>
                <a:latin typeface="Segoe UI Light"/>
                <a:cs typeface="Segoe UI Light"/>
              </a:rPr>
              <a:t>Occupational health centre at each unit.</a:t>
            </a:r>
            <a:endParaRPr sz="900" dirty="0">
              <a:latin typeface="Segoe UI Light"/>
              <a:cs typeface="Segoe UI Light"/>
            </a:endParaRPr>
          </a:p>
        </p:txBody>
      </p:sp>
      <p:sp>
        <p:nvSpPr>
          <p:cNvPr id="4" name="object 4"/>
          <p:cNvSpPr/>
          <p:nvPr/>
        </p:nvSpPr>
        <p:spPr>
          <a:xfrm>
            <a:off x="3390309" y="749046"/>
            <a:ext cx="2124964" cy="6096"/>
          </a:xfrm>
          <a:custGeom>
            <a:avLst/>
            <a:gdLst/>
            <a:ahLst/>
            <a:cxnLst/>
            <a:rect l="l" t="t" r="r" b="b"/>
            <a:pathLst>
              <a:path w="2124964" h="6096">
                <a:moveTo>
                  <a:pt x="3048" y="3048"/>
                </a:moveTo>
                <a:lnTo>
                  <a:pt x="2121916" y="3048"/>
                </a:lnTo>
              </a:path>
            </a:pathLst>
          </a:custGeom>
          <a:ln w="6096">
            <a:solidFill>
              <a:srgbClr val="34AAE3"/>
            </a:solidFill>
          </a:ln>
        </p:spPr>
        <p:txBody>
          <a:bodyPr wrap="square" lIns="0" tIns="0" rIns="0" bIns="0" rtlCol="0">
            <a:noAutofit/>
          </a:bodyPr>
          <a:lstStyle/>
          <a:p>
            <a:endParaRPr dirty="0"/>
          </a:p>
        </p:txBody>
      </p:sp>
      <p:sp>
        <p:nvSpPr>
          <p:cNvPr id="22" name="text 1"/>
          <p:cNvSpPr txBox="1"/>
          <p:nvPr/>
        </p:nvSpPr>
        <p:spPr>
          <a:xfrm>
            <a:off x="3398693" y="2457648"/>
            <a:ext cx="1353319" cy="210827"/>
          </a:xfrm>
          <a:prstGeom prst="rect">
            <a:avLst/>
          </a:prstGeom>
        </p:spPr>
        <p:txBody>
          <a:bodyPr vert="horz" wrap="none" lIns="0" tIns="0" rIns="0" bIns="0" rtlCol="0">
            <a:spAutoFit/>
          </a:bodyPr>
          <a:lstStyle/>
          <a:p>
            <a:pPr marL="0">
              <a:lnSpc>
                <a:spcPct val="100000"/>
              </a:lnSpc>
            </a:pPr>
            <a:r>
              <a:rPr sz="1370" spc="10" dirty="0">
                <a:solidFill>
                  <a:srgbClr val="FFFFFF"/>
                </a:solidFill>
                <a:latin typeface="Segoe UI Semibold"/>
                <a:cs typeface="Segoe UI Semibold"/>
              </a:rPr>
              <a:t>Community Care</a:t>
            </a:r>
            <a:endParaRPr sz="1300" dirty="0">
              <a:latin typeface="Segoe UI Semibold"/>
              <a:cs typeface="Segoe UI Semibold"/>
            </a:endParaRPr>
          </a:p>
        </p:txBody>
      </p:sp>
      <p:sp>
        <p:nvSpPr>
          <p:cNvPr id="31" name="text 1"/>
          <p:cNvSpPr txBox="1"/>
          <p:nvPr/>
        </p:nvSpPr>
        <p:spPr>
          <a:xfrm>
            <a:off x="3398693" y="2856338"/>
            <a:ext cx="1867819" cy="307777"/>
          </a:xfrm>
          <a:prstGeom prst="rect">
            <a:avLst/>
          </a:prstGeom>
        </p:spPr>
        <p:txBody>
          <a:bodyPr vert="horz" wrap="none" lIns="0" tIns="0" rIns="0" bIns="0" rtlCol="0">
            <a:spAutoFit/>
          </a:bodyPr>
          <a:lstStyle/>
          <a:p>
            <a:pPr marL="0">
              <a:lnSpc>
                <a:spcPct val="100000"/>
              </a:lnSpc>
            </a:pPr>
            <a:r>
              <a:rPr sz="1000" spc="10" dirty="0">
                <a:solidFill>
                  <a:srgbClr val="FFFFFF"/>
                </a:solidFill>
                <a:latin typeface="Segoe UI Light"/>
                <a:cs typeface="Segoe UI Light"/>
              </a:rPr>
              <a:t>Community development through</a:t>
            </a:r>
            <a:endParaRPr sz="1000" dirty="0">
              <a:latin typeface="Segoe UI Light"/>
              <a:cs typeface="Segoe UI Light"/>
            </a:endParaRPr>
          </a:p>
          <a:p>
            <a:pPr marL="0">
              <a:lnSpc>
                <a:spcPct val="100000"/>
              </a:lnSpc>
            </a:pPr>
            <a:r>
              <a:rPr sz="1000" spc="10" dirty="0">
                <a:solidFill>
                  <a:srgbClr val="FFFFFF"/>
                </a:solidFill>
                <a:latin typeface="Segoe UI Light"/>
                <a:cs typeface="Segoe UI Light"/>
              </a:rPr>
              <a:t>Deepak Foundation</a:t>
            </a:r>
            <a:endParaRPr sz="1000" dirty="0">
              <a:latin typeface="Segoe UI Light"/>
              <a:cs typeface="Segoe UI Light"/>
            </a:endParaRPr>
          </a:p>
        </p:txBody>
      </p:sp>
      <p:sp>
        <p:nvSpPr>
          <p:cNvPr id="32" name="text 1"/>
          <p:cNvSpPr txBox="1"/>
          <p:nvPr/>
        </p:nvSpPr>
        <p:spPr>
          <a:xfrm>
            <a:off x="3398693" y="3270866"/>
            <a:ext cx="1869423" cy="307777"/>
          </a:xfrm>
          <a:prstGeom prst="rect">
            <a:avLst/>
          </a:prstGeom>
        </p:spPr>
        <p:txBody>
          <a:bodyPr vert="horz" wrap="none" lIns="0" tIns="0" rIns="0" bIns="0" rtlCol="0">
            <a:spAutoFit/>
          </a:bodyPr>
          <a:lstStyle/>
          <a:p>
            <a:pPr marL="0">
              <a:lnSpc>
                <a:spcPct val="100000"/>
              </a:lnSpc>
            </a:pPr>
            <a:r>
              <a:rPr sz="1000" spc="10" dirty="0">
                <a:solidFill>
                  <a:srgbClr val="FFFFFF"/>
                </a:solidFill>
                <a:latin typeface="Segoe UI Light"/>
                <a:cs typeface="Segoe UI Light"/>
              </a:rPr>
              <a:t>Social interventions spanning over</a:t>
            </a:r>
            <a:endParaRPr sz="1000" dirty="0">
              <a:latin typeface="Segoe UI Light"/>
              <a:cs typeface="Segoe UI Light"/>
            </a:endParaRPr>
          </a:p>
          <a:p>
            <a:pPr marL="0">
              <a:lnSpc>
                <a:spcPct val="100000"/>
              </a:lnSpc>
            </a:pPr>
            <a:r>
              <a:rPr sz="1000" spc="10" dirty="0">
                <a:solidFill>
                  <a:srgbClr val="FFFFFF"/>
                </a:solidFill>
                <a:latin typeface="Segoe UI Light"/>
                <a:cs typeface="Segoe UI Light"/>
              </a:rPr>
              <a:t>1,500 villages in Gujarat</a:t>
            </a:r>
            <a:endParaRPr sz="1000" dirty="0">
              <a:latin typeface="Segoe UI Light"/>
              <a:cs typeface="Segoe UI Light"/>
            </a:endParaRPr>
          </a:p>
        </p:txBody>
      </p:sp>
      <p:sp>
        <p:nvSpPr>
          <p:cNvPr id="33" name="text 1"/>
          <p:cNvSpPr txBox="1"/>
          <p:nvPr/>
        </p:nvSpPr>
        <p:spPr>
          <a:xfrm>
            <a:off x="3398692" y="3684631"/>
            <a:ext cx="1612301" cy="1381660"/>
          </a:xfrm>
          <a:prstGeom prst="rect">
            <a:avLst/>
          </a:prstGeom>
        </p:spPr>
        <p:txBody>
          <a:bodyPr vert="horz" wrap="none" lIns="0" tIns="0" rIns="0" bIns="0" rtlCol="0">
            <a:spAutoFit/>
          </a:bodyPr>
          <a:lstStyle/>
          <a:p>
            <a:pPr marL="0">
              <a:lnSpc>
                <a:spcPct val="100000"/>
              </a:lnSpc>
            </a:pPr>
            <a:r>
              <a:rPr sz="1000" spc="10" dirty="0">
                <a:solidFill>
                  <a:srgbClr val="FFFFFF"/>
                </a:solidFill>
                <a:latin typeface="Segoe UI Light"/>
                <a:cs typeface="Segoe UI Light"/>
              </a:rPr>
              <a:t>Focus areas include:</a:t>
            </a:r>
            <a:endParaRPr sz="1000" dirty="0">
              <a:latin typeface="Segoe UI Light"/>
              <a:cs typeface="Segoe UI Light"/>
            </a:endParaRPr>
          </a:p>
          <a:p>
            <a:pPr marL="0">
              <a:lnSpc>
                <a:spcPct val="100000"/>
              </a:lnSpc>
            </a:pPr>
            <a:r>
              <a:rPr sz="900" spc="10" dirty="0">
                <a:solidFill>
                  <a:srgbClr val="34AAE3"/>
                </a:solidFill>
                <a:latin typeface="Arial"/>
                <a:cs typeface="Arial"/>
              </a:rPr>
              <a:t>•  </a:t>
            </a:r>
            <a:r>
              <a:rPr sz="900" spc="10" dirty="0">
                <a:solidFill>
                  <a:srgbClr val="FFFFFF"/>
                </a:solidFill>
                <a:latin typeface="Segoe UI Light"/>
                <a:cs typeface="Segoe UI Light"/>
              </a:rPr>
              <a:t>Women &amp; Child Welfare</a:t>
            </a:r>
            <a:endParaRPr sz="900" dirty="0">
              <a:latin typeface="Segoe UI Light"/>
              <a:cs typeface="Segoe UI Light"/>
            </a:endParaRPr>
          </a:p>
          <a:p>
            <a:pPr marL="0">
              <a:lnSpc>
                <a:spcPct val="100000"/>
              </a:lnSpc>
            </a:pPr>
            <a:r>
              <a:rPr sz="839" spc="10" dirty="0">
                <a:solidFill>
                  <a:srgbClr val="34AAE3"/>
                </a:solidFill>
                <a:latin typeface="Arial"/>
                <a:cs typeface="Arial"/>
              </a:rPr>
              <a:t>•  </a:t>
            </a:r>
            <a:r>
              <a:rPr sz="839" spc="10" dirty="0">
                <a:solidFill>
                  <a:srgbClr val="FFFFFF"/>
                </a:solidFill>
                <a:latin typeface="Segoe UI Light"/>
                <a:cs typeface="Segoe UI Light"/>
              </a:rPr>
              <a:t>Integrated Livelihood Promotion</a:t>
            </a:r>
            <a:endParaRPr sz="800" dirty="0">
              <a:latin typeface="Segoe UI Light"/>
              <a:cs typeface="Segoe UI Light"/>
            </a:endParaRPr>
          </a:p>
          <a:p>
            <a:pPr marL="0">
              <a:lnSpc>
                <a:spcPct val="100000"/>
              </a:lnSpc>
            </a:pPr>
            <a:r>
              <a:rPr sz="900" spc="10" dirty="0">
                <a:solidFill>
                  <a:srgbClr val="34AAE3"/>
                </a:solidFill>
                <a:latin typeface="Arial"/>
                <a:cs typeface="Arial"/>
              </a:rPr>
              <a:t>•  </a:t>
            </a:r>
            <a:r>
              <a:rPr sz="900" spc="10" dirty="0">
                <a:solidFill>
                  <a:srgbClr val="FFFFFF"/>
                </a:solidFill>
                <a:latin typeface="Segoe UI Light"/>
                <a:cs typeface="Segoe UI Light"/>
              </a:rPr>
              <a:t>Disaster Relief</a:t>
            </a:r>
            <a:endParaRPr sz="900" dirty="0">
              <a:latin typeface="Segoe UI Light"/>
              <a:cs typeface="Segoe UI Light"/>
            </a:endParaRPr>
          </a:p>
          <a:p>
            <a:pPr marL="0">
              <a:lnSpc>
                <a:spcPct val="100000"/>
              </a:lnSpc>
            </a:pPr>
            <a:r>
              <a:rPr sz="839" spc="10" dirty="0">
                <a:solidFill>
                  <a:srgbClr val="34AAE3"/>
                </a:solidFill>
                <a:latin typeface="Arial"/>
                <a:cs typeface="Arial"/>
              </a:rPr>
              <a:t>•  </a:t>
            </a:r>
            <a:r>
              <a:rPr sz="839" spc="10" dirty="0">
                <a:solidFill>
                  <a:srgbClr val="FFFFFF"/>
                </a:solidFill>
                <a:latin typeface="Segoe UI Light"/>
                <a:cs typeface="Segoe UI Light"/>
              </a:rPr>
              <a:t>Rehabilitation &amp; Integrated Child</a:t>
            </a:r>
            <a:endParaRPr sz="800" dirty="0">
              <a:latin typeface="Segoe UI Light"/>
              <a:cs typeface="Segoe UI Light"/>
            </a:endParaRPr>
          </a:p>
          <a:p>
            <a:pPr marL="68579">
              <a:lnSpc>
                <a:spcPct val="100000"/>
              </a:lnSpc>
            </a:pPr>
            <a:r>
              <a:rPr lang="en-US" sz="900" spc="10" dirty="0">
                <a:solidFill>
                  <a:srgbClr val="FFFFFF"/>
                </a:solidFill>
                <a:latin typeface="Segoe UI Light"/>
                <a:cs typeface="Segoe UI Light"/>
              </a:rPr>
              <a:t> </a:t>
            </a:r>
            <a:r>
              <a:rPr sz="900" spc="10" dirty="0">
                <a:solidFill>
                  <a:srgbClr val="FFFFFF"/>
                </a:solidFill>
                <a:latin typeface="Segoe UI Light"/>
                <a:cs typeface="Segoe UI Light"/>
              </a:rPr>
              <a:t>Development Schemes</a:t>
            </a:r>
            <a:endParaRPr lang="en-US" sz="900" spc="10" dirty="0">
              <a:solidFill>
                <a:srgbClr val="FFFFFF"/>
              </a:solidFill>
              <a:latin typeface="Segoe UI Light"/>
              <a:cs typeface="Segoe UI Light"/>
            </a:endParaRPr>
          </a:p>
          <a:p>
            <a:pPr marL="68579">
              <a:lnSpc>
                <a:spcPct val="100000"/>
              </a:lnSpc>
            </a:pPr>
            <a:endParaRPr lang="en-US" sz="900" spc="10" dirty="0">
              <a:solidFill>
                <a:srgbClr val="FFFFFF"/>
              </a:solidFill>
              <a:latin typeface="Segoe UI Light"/>
              <a:cs typeface="Segoe UI Light"/>
            </a:endParaRPr>
          </a:p>
          <a:p>
            <a:pPr marL="68579">
              <a:lnSpc>
                <a:spcPct val="100000"/>
              </a:lnSpc>
            </a:pPr>
            <a:endParaRPr lang="en-US" sz="900" spc="10" dirty="0">
              <a:solidFill>
                <a:srgbClr val="FFFFFF"/>
              </a:solidFill>
              <a:latin typeface="Segoe UI Light"/>
              <a:cs typeface="Segoe UI Light"/>
            </a:endParaRPr>
          </a:p>
          <a:p>
            <a:pPr marL="68579">
              <a:lnSpc>
                <a:spcPct val="100000"/>
              </a:lnSpc>
            </a:pPr>
            <a:r>
              <a:rPr lang="pt-BR" sz="900" dirty="0">
                <a:solidFill>
                  <a:schemeClr val="bg1"/>
                </a:solidFill>
                <a:latin typeface="Segoe UI Light"/>
                <a:cs typeface="Segoe UI Light"/>
              </a:rPr>
              <a:t>ISO 9001, 14001, OHSAS 18001</a:t>
            </a:r>
          </a:p>
          <a:p>
            <a:pPr marL="68579">
              <a:lnSpc>
                <a:spcPct val="100000"/>
              </a:lnSpc>
            </a:pPr>
            <a:endParaRPr sz="900" dirty="0">
              <a:latin typeface="Segoe UI Light"/>
              <a:cs typeface="Segoe UI Light"/>
            </a:endParaRPr>
          </a:p>
        </p:txBody>
      </p:sp>
      <p:sp>
        <p:nvSpPr>
          <p:cNvPr id="5" name="object 5"/>
          <p:cNvSpPr/>
          <p:nvPr/>
        </p:nvSpPr>
        <p:spPr>
          <a:xfrm>
            <a:off x="3399455" y="2783586"/>
            <a:ext cx="2115693" cy="6096"/>
          </a:xfrm>
          <a:custGeom>
            <a:avLst/>
            <a:gdLst/>
            <a:ahLst/>
            <a:cxnLst/>
            <a:rect l="l" t="t" r="r" b="b"/>
            <a:pathLst>
              <a:path w="2115693" h="6096">
                <a:moveTo>
                  <a:pt x="3048" y="3048"/>
                </a:moveTo>
                <a:lnTo>
                  <a:pt x="2112645" y="3048"/>
                </a:lnTo>
              </a:path>
            </a:pathLst>
          </a:custGeom>
          <a:ln w="6096">
            <a:solidFill>
              <a:srgbClr val="34AAE3"/>
            </a:solidFill>
          </a:ln>
        </p:spPr>
        <p:txBody>
          <a:bodyPr wrap="square" lIns="0" tIns="0" rIns="0" bIns="0" rtlCol="0">
            <a:noAutofit/>
          </a:bodyPr>
          <a:lstStyle/>
          <a:p>
            <a:endParaRPr dirty="0"/>
          </a:p>
        </p:txBody>
      </p:sp>
      <p:sp>
        <p:nvSpPr>
          <p:cNvPr id="34" name="text 1"/>
          <p:cNvSpPr txBox="1"/>
          <p:nvPr/>
        </p:nvSpPr>
        <p:spPr>
          <a:xfrm>
            <a:off x="8923528" y="4923859"/>
            <a:ext cx="50976" cy="107722"/>
          </a:xfrm>
          <a:prstGeom prst="rect">
            <a:avLst/>
          </a:prstGeom>
        </p:spPr>
        <p:txBody>
          <a:bodyPr vert="horz" wrap="none" lIns="0" tIns="0" rIns="0" bIns="0" rtlCol="0">
            <a:spAutoFit/>
          </a:bodyPr>
          <a:lstStyle/>
          <a:p>
            <a:pPr marL="0">
              <a:lnSpc>
                <a:spcPct val="100000"/>
              </a:lnSpc>
            </a:pPr>
            <a:r>
              <a:rPr sz="700" spc="10" dirty="0">
                <a:solidFill>
                  <a:srgbClr val="212121"/>
                </a:solidFill>
                <a:latin typeface="Segoe UI Semibold"/>
                <a:cs typeface="Segoe UI Semibold"/>
              </a:rPr>
              <a:t>3</a:t>
            </a:r>
            <a:endParaRPr sz="700" dirty="0">
              <a:latin typeface="Segoe UI Semibold"/>
              <a:cs typeface="Segoe UI Semibold"/>
            </a:endParaRPr>
          </a:p>
        </p:txBody>
      </p:sp>
      <p:pic>
        <p:nvPicPr>
          <p:cNvPr id="30"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37" name="object 5"/>
          <p:cNvSpPr/>
          <p:nvPr/>
        </p:nvSpPr>
        <p:spPr>
          <a:xfrm>
            <a:off x="3446697" y="4623054"/>
            <a:ext cx="2115693" cy="6096"/>
          </a:xfrm>
          <a:custGeom>
            <a:avLst/>
            <a:gdLst/>
            <a:ahLst/>
            <a:cxnLst/>
            <a:rect l="l" t="t" r="r" b="b"/>
            <a:pathLst>
              <a:path w="2115693" h="6096">
                <a:moveTo>
                  <a:pt x="3048" y="3048"/>
                </a:moveTo>
                <a:lnTo>
                  <a:pt x="2112645" y="3048"/>
                </a:lnTo>
              </a:path>
            </a:pathLst>
          </a:custGeom>
          <a:ln w="6096">
            <a:solidFill>
              <a:srgbClr val="34AAE3"/>
            </a:solidFill>
          </a:ln>
        </p:spPr>
        <p:txBody>
          <a:bodyPr wrap="square" lIns="0" tIns="0" rIns="0" bIns="0" rtlCol="0">
            <a:noAutofit/>
          </a:bodyPr>
          <a:lstStyle/>
          <a:p>
            <a:endParaRPr dirty="0"/>
          </a:p>
        </p:txBody>
      </p:sp>
      <p:sp>
        <p:nvSpPr>
          <p:cNvPr id="38" name="Isosceles Triangle 37"/>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5497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3094482" y="498146"/>
            <a:ext cx="3905236" cy="369332"/>
          </a:xfrm>
          <a:prstGeom prst="rect">
            <a:avLst/>
          </a:prstGeom>
        </p:spPr>
        <p:txBody>
          <a:bodyPr vert="horz" wrap="none" lIns="0" tIns="0" rIns="0" bIns="0" rtlCol="0">
            <a:spAutoFit/>
          </a:bodyPr>
          <a:lstStyle/>
          <a:p>
            <a:pPr marL="0">
              <a:lnSpc>
                <a:spcPct val="100000"/>
              </a:lnSpc>
            </a:pPr>
            <a:r>
              <a:rPr sz="2400" spc="10" dirty="0">
                <a:latin typeface="Segoe UI Semibold"/>
                <a:cs typeface="Segoe UI Semibold"/>
              </a:rPr>
              <a:t>40+ years </a:t>
            </a:r>
            <a:r>
              <a:rPr sz="2400" spc="10" dirty="0">
                <a:latin typeface="Segoe UI Light"/>
                <a:cs typeface="Segoe UI Light"/>
              </a:rPr>
              <a:t>I </a:t>
            </a:r>
            <a:r>
              <a:rPr sz="2400" spc="10" dirty="0">
                <a:latin typeface="Segoe UI Semibold"/>
                <a:cs typeface="Segoe UI Semibold"/>
              </a:rPr>
              <a:t>2 million people</a:t>
            </a:r>
            <a:endParaRPr sz="2400" dirty="0">
              <a:latin typeface="Segoe UI Semibold"/>
              <a:cs typeface="Segoe UI Semibold"/>
            </a:endParaRPr>
          </a:p>
        </p:txBody>
      </p:sp>
      <p:sp>
        <p:nvSpPr>
          <p:cNvPr id="3" name="text 1"/>
          <p:cNvSpPr txBox="1"/>
          <p:nvPr/>
        </p:nvSpPr>
        <p:spPr>
          <a:xfrm>
            <a:off x="3094483" y="877768"/>
            <a:ext cx="2270878" cy="430887"/>
          </a:xfrm>
          <a:prstGeom prst="rect">
            <a:avLst/>
          </a:prstGeom>
        </p:spPr>
        <p:txBody>
          <a:bodyPr vert="horz" wrap="none" lIns="0" tIns="0" rIns="0" bIns="0" rtlCol="0">
            <a:spAutoFit/>
          </a:bodyPr>
          <a:lstStyle/>
          <a:p>
            <a:pPr marL="0">
              <a:lnSpc>
                <a:spcPct val="100000"/>
              </a:lnSpc>
            </a:pPr>
            <a:r>
              <a:rPr sz="1400" spc="10" dirty="0">
                <a:latin typeface="Segoe UI Light"/>
                <a:cs typeface="Segoe UI Light"/>
              </a:rPr>
              <a:t>- Maternal </a:t>
            </a:r>
            <a:r>
              <a:rPr lang="en-US" sz="1400" spc="10" dirty="0">
                <a:latin typeface="Segoe UI Light"/>
                <a:cs typeface="Segoe UI Light"/>
              </a:rPr>
              <a:t>and</a:t>
            </a:r>
            <a:r>
              <a:rPr sz="1400" spc="10" dirty="0">
                <a:latin typeface="Segoe UI Light"/>
                <a:cs typeface="Segoe UI Light"/>
              </a:rPr>
              <a:t> neonatal care</a:t>
            </a:r>
            <a:endParaRPr sz="1400" dirty="0">
              <a:latin typeface="Segoe UI Light"/>
              <a:cs typeface="Segoe UI Light"/>
            </a:endParaRPr>
          </a:p>
          <a:p>
            <a:pPr marL="0">
              <a:lnSpc>
                <a:spcPct val="100000"/>
              </a:lnSpc>
            </a:pPr>
            <a:r>
              <a:rPr sz="1400" spc="10" dirty="0">
                <a:latin typeface="Segoe UI Light"/>
                <a:cs typeface="Segoe UI Light"/>
              </a:rPr>
              <a:t>- Livelihood projects</a:t>
            </a:r>
            <a:endParaRPr sz="1400" dirty="0">
              <a:latin typeface="Segoe UI Light"/>
              <a:cs typeface="Segoe UI Light"/>
            </a:endParaRPr>
          </a:p>
        </p:txBody>
      </p:sp>
      <p:sp>
        <p:nvSpPr>
          <p:cNvPr id="4" name="text 1"/>
          <p:cNvSpPr txBox="1"/>
          <p:nvPr/>
        </p:nvSpPr>
        <p:spPr>
          <a:xfrm>
            <a:off x="397764" y="2218964"/>
            <a:ext cx="2040636" cy="677108"/>
          </a:xfrm>
          <a:prstGeom prst="rect">
            <a:avLst/>
          </a:prstGeom>
        </p:spPr>
        <p:txBody>
          <a:bodyPr vert="horz" wrap="square" lIns="0" tIns="0" rIns="0" bIns="0" rtlCol="0">
            <a:spAutoFit/>
          </a:bodyPr>
          <a:lstStyle/>
          <a:p>
            <a:r>
              <a:rPr sz="2200" spc="10" dirty="0">
                <a:solidFill>
                  <a:srgbClr val="0070C0"/>
                </a:solidFill>
                <a:latin typeface="Segoe UI Semibold"/>
                <a:cs typeface="Segoe UI Semibold"/>
              </a:rPr>
              <a:t>DEEPAK</a:t>
            </a:r>
            <a:r>
              <a:rPr lang="en-US" sz="2200" spc="10" dirty="0">
                <a:solidFill>
                  <a:srgbClr val="0070C0"/>
                </a:solidFill>
                <a:latin typeface="Segoe UI Semibold"/>
                <a:cs typeface="Segoe UI Semibold"/>
              </a:rPr>
              <a:t> FOUNDATION</a:t>
            </a:r>
            <a:endParaRPr lang="en-US" sz="2200" dirty="0">
              <a:solidFill>
                <a:srgbClr val="0070C0"/>
              </a:solidFill>
              <a:latin typeface="Segoe UI Semibold"/>
              <a:cs typeface="Segoe UI Semibold"/>
            </a:endParaRPr>
          </a:p>
        </p:txBody>
      </p:sp>
      <p:sp>
        <p:nvSpPr>
          <p:cNvPr id="6" name="text 1"/>
          <p:cNvSpPr txBox="1"/>
          <p:nvPr/>
        </p:nvSpPr>
        <p:spPr>
          <a:xfrm>
            <a:off x="3094483" y="1724050"/>
            <a:ext cx="2246192"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Some of the key initiatives include:</a:t>
            </a:r>
            <a:endParaRPr sz="1200" dirty="0">
              <a:latin typeface="Segoe UI Light"/>
              <a:cs typeface="Segoe UI Light"/>
            </a:endParaRPr>
          </a:p>
        </p:txBody>
      </p:sp>
      <p:sp>
        <p:nvSpPr>
          <p:cNvPr id="7" name="text 1"/>
          <p:cNvSpPr txBox="1"/>
          <p:nvPr/>
        </p:nvSpPr>
        <p:spPr>
          <a:xfrm>
            <a:off x="3094483" y="2149246"/>
            <a:ext cx="902811" cy="184666"/>
          </a:xfrm>
          <a:prstGeom prst="rect">
            <a:avLst/>
          </a:prstGeom>
        </p:spPr>
        <p:txBody>
          <a:bodyPr vert="horz" wrap="none" lIns="0" tIns="0" rIns="0" bIns="0" rtlCol="0">
            <a:spAutoFit/>
          </a:bodyPr>
          <a:lstStyle/>
          <a:p>
            <a:pPr marL="0">
              <a:lnSpc>
                <a:spcPct val="100000"/>
              </a:lnSpc>
            </a:pPr>
            <a:r>
              <a:rPr sz="1200" spc="10" dirty="0">
                <a:latin typeface="Segoe UI Semibold"/>
                <a:cs typeface="Segoe UI Semibold"/>
              </a:rPr>
              <a:t>EDUCATION:</a:t>
            </a:r>
            <a:endParaRPr sz="1200" dirty="0">
              <a:latin typeface="Segoe UI Semibold"/>
              <a:cs typeface="Segoe UI Semibold"/>
            </a:endParaRPr>
          </a:p>
        </p:txBody>
      </p:sp>
      <p:sp>
        <p:nvSpPr>
          <p:cNvPr id="8" name="text 1"/>
          <p:cNvSpPr txBox="1"/>
          <p:nvPr/>
        </p:nvSpPr>
        <p:spPr>
          <a:xfrm>
            <a:off x="3099310" y="2487320"/>
            <a:ext cx="2490169"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Integrated child development services</a:t>
            </a:r>
            <a:endParaRPr sz="1200" dirty="0">
              <a:latin typeface="Segoe UI Light"/>
              <a:cs typeface="Segoe UI Light"/>
            </a:endParaRPr>
          </a:p>
        </p:txBody>
      </p:sp>
      <p:sp>
        <p:nvSpPr>
          <p:cNvPr id="9" name="text 1"/>
          <p:cNvSpPr txBox="1"/>
          <p:nvPr/>
        </p:nvSpPr>
        <p:spPr>
          <a:xfrm>
            <a:off x="3099309" y="2761640"/>
            <a:ext cx="910570"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Mobile library</a:t>
            </a:r>
            <a:endParaRPr sz="1200" dirty="0">
              <a:latin typeface="Segoe UI Light"/>
              <a:cs typeface="Segoe UI Light"/>
            </a:endParaRPr>
          </a:p>
        </p:txBody>
      </p:sp>
      <p:sp>
        <p:nvSpPr>
          <p:cNvPr id="10" name="text 1"/>
          <p:cNvSpPr txBox="1"/>
          <p:nvPr/>
        </p:nvSpPr>
        <p:spPr>
          <a:xfrm>
            <a:off x="3099309" y="3035960"/>
            <a:ext cx="1841210"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Wage employment trainings</a:t>
            </a:r>
            <a:endParaRPr sz="1200" dirty="0">
              <a:latin typeface="Segoe UI Light"/>
              <a:cs typeface="Segoe UI Light"/>
            </a:endParaRPr>
          </a:p>
        </p:txBody>
      </p:sp>
      <p:sp>
        <p:nvSpPr>
          <p:cNvPr id="11" name="text 1"/>
          <p:cNvSpPr txBox="1"/>
          <p:nvPr/>
        </p:nvSpPr>
        <p:spPr>
          <a:xfrm>
            <a:off x="6262116" y="2149246"/>
            <a:ext cx="1579278" cy="184666"/>
          </a:xfrm>
          <a:prstGeom prst="rect">
            <a:avLst/>
          </a:prstGeom>
        </p:spPr>
        <p:txBody>
          <a:bodyPr vert="horz" wrap="none" lIns="0" tIns="0" rIns="0" bIns="0" rtlCol="0">
            <a:spAutoFit/>
          </a:bodyPr>
          <a:lstStyle/>
          <a:p>
            <a:pPr marL="0">
              <a:lnSpc>
                <a:spcPct val="100000"/>
              </a:lnSpc>
            </a:pPr>
            <a:r>
              <a:rPr sz="1200" spc="10" dirty="0">
                <a:latin typeface="Segoe UI Semibold"/>
                <a:cs typeface="Segoe UI Semibold"/>
              </a:rPr>
              <a:t>MEDICAL INITIATIVES:</a:t>
            </a:r>
            <a:endParaRPr sz="1200" dirty="0">
              <a:latin typeface="Segoe UI Semibold"/>
              <a:cs typeface="Segoe UI Semibold"/>
            </a:endParaRPr>
          </a:p>
        </p:txBody>
      </p:sp>
      <p:sp>
        <p:nvSpPr>
          <p:cNvPr id="12" name="text 1"/>
          <p:cNvSpPr txBox="1"/>
          <p:nvPr/>
        </p:nvSpPr>
        <p:spPr>
          <a:xfrm>
            <a:off x="6250940" y="2500508"/>
            <a:ext cx="2416752"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Occupational health services in GIDC</a:t>
            </a:r>
            <a:endParaRPr sz="1200" dirty="0">
              <a:latin typeface="Segoe UI Light"/>
              <a:cs typeface="Segoe UI Light"/>
            </a:endParaRPr>
          </a:p>
        </p:txBody>
      </p:sp>
      <p:sp>
        <p:nvSpPr>
          <p:cNvPr id="13" name="text 1"/>
          <p:cNvSpPr txBox="1"/>
          <p:nvPr/>
        </p:nvSpPr>
        <p:spPr>
          <a:xfrm>
            <a:off x="6250940" y="2775356"/>
            <a:ext cx="1698478"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Quality care in tribal areas</a:t>
            </a:r>
            <a:endParaRPr sz="1200" dirty="0">
              <a:latin typeface="Segoe UI Light"/>
              <a:cs typeface="Segoe UI Light"/>
            </a:endParaRPr>
          </a:p>
        </p:txBody>
      </p:sp>
      <p:sp>
        <p:nvSpPr>
          <p:cNvPr id="14" name="text 1"/>
          <p:cNvSpPr txBox="1"/>
          <p:nvPr/>
        </p:nvSpPr>
        <p:spPr>
          <a:xfrm>
            <a:off x="6250941" y="3049676"/>
            <a:ext cx="1501373"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Healthcare at doorstep</a:t>
            </a:r>
            <a:endParaRPr sz="1200" dirty="0">
              <a:latin typeface="Segoe UI Light"/>
              <a:cs typeface="Segoe UI Light"/>
            </a:endParaRPr>
          </a:p>
        </p:txBody>
      </p:sp>
      <p:sp>
        <p:nvSpPr>
          <p:cNvPr id="15" name="text 1"/>
          <p:cNvSpPr txBox="1"/>
          <p:nvPr/>
        </p:nvSpPr>
        <p:spPr>
          <a:xfrm>
            <a:off x="6250942" y="3323996"/>
            <a:ext cx="2051011"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Medical intervention &amp; services</a:t>
            </a:r>
            <a:endParaRPr sz="1200" dirty="0">
              <a:latin typeface="Segoe UI Light"/>
              <a:cs typeface="Segoe UI Light"/>
            </a:endParaRPr>
          </a:p>
        </p:txBody>
      </p:sp>
      <p:sp>
        <p:nvSpPr>
          <p:cNvPr id="16" name="text 1"/>
          <p:cNvSpPr txBox="1"/>
          <p:nvPr/>
        </p:nvSpPr>
        <p:spPr>
          <a:xfrm>
            <a:off x="6250940" y="3598316"/>
            <a:ext cx="2340128"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De-addiction &amp; counselling services</a:t>
            </a:r>
            <a:endParaRPr sz="1200" dirty="0">
              <a:latin typeface="Segoe UI Light"/>
              <a:cs typeface="Segoe UI Light"/>
            </a:endParaRPr>
          </a:p>
        </p:txBody>
      </p:sp>
      <p:sp>
        <p:nvSpPr>
          <p:cNvPr id="17" name="text 1"/>
          <p:cNvSpPr txBox="1"/>
          <p:nvPr/>
        </p:nvSpPr>
        <p:spPr>
          <a:xfrm>
            <a:off x="6250940" y="3872636"/>
            <a:ext cx="1417376"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Blood donation camp</a:t>
            </a:r>
            <a:endParaRPr sz="1200" dirty="0">
              <a:latin typeface="Segoe UI Light"/>
              <a:cs typeface="Segoe UI Light"/>
            </a:endParaRPr>
          </a:p>
        </p:txBody>
      </p:sp>
      <p:sp>
        <p:nvSpPr>
          <p:cNvPr id="18" name="text 1"/>
          <p:cNvSpPr txBox="1"/>
          <p:nvPr/>
        </p:nvSpPr>
        <p:spPr>
          <a:xfrm>
            <a:off x="3094483" y="3746144"/>
            <a:ext cx="891270" cy="184666"/>
          </a:xfrm>
          <a:prstGeom prst="rect">
            <a:avLst/>
          </a:prstGeom>
        </p:spPr>
        <p:txBody>
          <a:bodyPr vert="horz" wrap="none" lIns="0" tIns="0" rIns="0" bIns="0" rtlCol="0">
            <a:spAutoFit/>
          </a:bodyPr>
          <a:lstStyle/>
          <a:p>
            <a:pPr marL="0">
              <a:lnSpc>
                <a:spcPct val="100000"/>
              </a:lnSpc>
            </a:pPr>
            <a:r>
              <a:rPr sz="1200" spc="10" dirty="0">
                <a:latin typeface="Segoe UI Semibold"/>
                <a:cs typeface="Segoe UI Semibold"/>
              </a:rPr>
              <a:t>LIVELIHOOD</a:t>
            </a:r>
            <a:endParaRPr sz="1200" dirty="0">
              <a:latin typeface="Segoe UI Semibold"/>
              <a:cs typeface="Segoe UI Semibold"/>
            </a:endParaRPr>
          </a:p>
        </p:txBody>
      </p:sp>
      <p:sp>
        <p:nvSpPr>
          <p:cNvPr id="19" name="text 1"/>
          <p:cNvSpPr txBox="1"/>
          <p:nvPr/>
        </p:nvSpPr>
        <p:spPr>
          <a:xfrm>
            <a:off x="3099309" y="4128922"/>
            <a:ext cx="1112869"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Water harvesting</a:t>
            </a:r>
            <a:endParaRPr sz="1200" dirty="0">
              <a:latin typeface="Segoe UI Light"/>
              <a:cs typeface="Segoe UI Light"/>
            </a:endParaRPr>
          </a:p>
        </p:txBody>
      </p:sp>
      <p:sp>
        <p:nvSpPr>
          <p:cNvPr id="239" name="object 239"/>
          <p:cNvSpPr/>
          <p:nvPr/>
        </p:nvSpPr>
        <p:spPr>
          <a:xfrm>
            <a:off x="3049524" y="2396490"/>
            <a:ext cx="2593594" cy="6096"/>
          </a:xfrm>
          <a:custGeom>
            <a:avLst/>
            <a:gdLst/>
            <a:ahLst/>
            <a:cxnLst/>
            <a:rect l="l" t="t" r="r" b="b"/>
            <a:pathLst>
              <a:path w="2593594" h="6096">
                <a:moveTo>
                  <a:pt x="3048" y="3048"/>
                </a:moveTo>
                <a:lnTo>
                  <a:pt x="2590546" y="3048"/>
                </a:lnTo>
              </a:path>
            </a:pathLst>
          </a:custGeom>
          <a:ln w="6096">
            <a:solidFill>
              <a:srgbClr val="FFFFFF"/>
            </a:solidFill>
          </a:ln>
        </p:spPr>
        <p:txBody>
          <a:bodyPr wrap="square" lIns="0" tIns="0" rIns="0" bIns="0" rtlCol="0">
            <a:noAutofit/>
          </a:bodyPr>
          <a:lstStyle/>
          <a:p>
            <a:endParaRPr dirty="0"/>
          </a:p>
        </p:txBody>
      </p:sp>
      <p:sp>
        <p:nvSpPr>
          <p:cNvPr id="240" name="object 240"/>
          <p:cNvSpPr/>
          <p:nvPr/>
        </p:nvSpPr>
        <p:spPr>
          <a:xfrm>
            <a:off x="3049526" y="4012692"/>
            <a:ext cx="1216533" cy="6096"/>
          </a:xfrm>
          <a:custGeom>
            <a:avLst/>
            <a:gdLst/>
            <a:ahLst/>
            <a:cxnLst/>
            <a:rect l="l" t="t" r="r" b="b"/>
            <a:pathLst>
              <a:path w="1216533" h="6096">
                <a:moveTo>
                  <a:pt x="3048" y="3048"/>
                </a:moveTo>
                <a:lnTo>
                  <a:pt x="1213485" y="3048"/>
                </a:lnTo>
              </a:path>
            </a:pathLst>
          </a:custGeom>
          <a:ln w="6096">
            <a:solidFill>
              <a:srgbClr val="FFFFFF"/>
            </a:solidFill>
          </a:ln>
        </p:spPr>
        <p:txBody>
          <a:bodyPr wrap="square" lIns="0" tIns="0" rIns="0" bIns="0" rtlCol="0">
            <a:noAutofit/>
          </a:bodyPr>
          <a:lstStyle/>
          <a:p>
            <a:endParaRPr dirty="0"/>
          </a:p>
        </p:txBody>
      </p:sp>
      <p:sp>
        <p:nvSpPr>
          <p:cNvPr id="241" name="object 241"/>
          <p:cNvSpPr/>
          <p:nvPr/>
        </p:nvSpPr>
        <p:spPr>
          <a:xfrm>
            <a:off x="6230876" y="2396490"/>
            <a:ext cx="2518537" cy="6096"/>
          </a:xfrm>
          <a:custGeom>
            <a:avLst/>
            <a:gdLst/>
            <a:ahLst/>
            <a:cxnLst/>
            <a:rect l="l" t="t" r="r" b="b"/>
            <a:pathLst>
              <a:path w="2518537" h="6096">
                <a:moveTo>
                  <a:pt x="3048" y="3048"/>
                </a:moveTo>
                <a:lnTo>
                  <a:pt x="2515489" y="3048"/>
                </a:lnTo>
              </a:path>
            </a:pathLst>
          </a:custGeom>
          <a:ln w="6096">
            <a:solidFill>
              <a:srgbClr val="FFFFFF"/>
            </a:solidFill>
          </a:ln>
        </p:spPr>
        <p:txBody>
          <a:bodyPr wrap="square" lIns="0" tIns="0" rIns="0" bIns="0" rtlCol="0">
            <a:noAutofit/>
          </a:bodyPr>
          <a:lstStyle/>
          <a:p>
            <a:endParaRPr dirty="0"/>
          </a:p>
        </p:txBody>
      </p:sp>
      <p:sp>
        <p:nvSpPr>
          <p:cNvPr id="20" name="text 1"/>
          <p:cNvSpPr txBox="1"/>
          <p:nvPr/>
        </p:nvSpPr>
        <p:spPr>
          <a:xfrm>
            <a:off x="8923530" y="4923859"/>
            <a:ext cx="101951"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3</a:t>
            </a:r>
            <a:r>
              <a:rPr lang="en-US" sz="700" spc="10" dirty="0">
                <a:latin typeface="Segoe UI Semibold"/>
                <a:cs typeface="Segoe UI Semibold"/>
              </a:rPr>
              <a:t>0</a:t>
            </a:r>
            <a:endParaRPr sz="700" dirty="0">
              <a:latin typeface="Segoe UI Semibold"/>
              <a:cs typeface="Segoe UI Semibold"/>
            </a:endParaRPr>
          </a:p>
        </p:txBody>
      </p:sp>
      <p:cxnSp>
        <p:nvCxnSpPr>
          <p:cNvPr id="24" name="Straight Connector 23"/>
          <p:cNvCxnSpPr/>
          <p:nvPr/>
        </p:nvCxnSpPr>
        <p:spPr>
          <a:xfrm>
            <a:off x="2590800" y="361950"/>
            <a:ext cx="0" cy="4212334"/>
          </a:xfrm>
          <a:prstGeom prst="line">
            <a:avLst/>
          </a:prstGeom>
        </p:spPr>
        <p:style>
          <a:lnRef idx="3">
            <a:schemeClr val="accent1"/>
          </a:lnRef>
          <a:fillRef idx="0">
            <a:schemeClr val="accent1"/>
          </a:fillRef>
          <a:effectRef idx="2">
            <a:schemeClr val="accent1"/>
          </a:effectRef>
          <a:fontRef idx="minor">
            <a:schemeClr val="tx1"/>
          </a:fontRef>
        </p:style>
      </p:cxnSp>
      <p:sp>
        <p:nvSpPr>
          <p:cNvPr id="30" name="Isosceles Triangle 29"/>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16200000">
            <a:off x="8309536" y="3791783"/>
            <a:ext cx="1100268" cy="568660"/>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4428332"/>
            <a:ext cx="1267294" cy="65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txBox="1"/>
          <p:nvPr/>
        </p:nvSpPr>
        <p:spPr>
          <a:xfrm>
            <a:off x="397764" y="2218964"/>
            <a:ext cx="2040636" cy="677108"/>
          </a:xfrm>
          <a:prstGeom prst="rect">
            <a:avLst/>
          </a:prstGeom>
        </p:spPr>
        <p:txBody>
          <a:bodyPr vert="horz" wrap="square" lIns="0" tIns="0" rIns="0" bIns="0" rtlCol="0">
            <a:spAutoFit/>
          </a:bodyPr>
          <a:lstStyle/>
          <a:p>
            <a:r>
              <a:rPr sz="2200" spc="10" dirty="0">
                <a:solidFill>
                  <a:srgbClr val="0070C0"/>
                </a:solidFill>
                <a:latin typeface="Segoe UI Semibold"/>
                <a:cs typeface="Segoe UI Semibold"/>
              </a:rPr>
              <a:t>DEEPAK</a:t>
            </a:r>
            <a:r>
              <a:rPr lang="en-US" sz="2200" spc="10" dirty="0">
                <a:solidFill>
                  <a:srgbClr val="0070C0"/>
                </a:solidFill>
                <a:latin typeface="Segoe UI Semibold"/>
                <a:cs typeface="Segoe UI Semibold"/>
              </a:rPr>
              <a:t> FOUNDATION</a:t>
            </a:r>
            <a:endParaRPr lang="en-US" sz="2200" dirty="0">
              <a:solidFill>
                <a:srgbClr val="0070C0"/>
              </a:solidFill>
              <a:latin typeface="Segoe UI Semibold"/>
              <a:cs typeface="Segoe UI Semibold"/>
            </a:endParaRPr>
          </a:p>
        </p:txBody>
      </p:sp>
      <p:sp>
        <p:nvSpPr>
          <p:cNvPr id="20" name="text 1"/>
          <p:cNvSpPr txBox="1"/>
          <p:nvPr/>
        </p:nvSpPr>
        <p:spPr>
          <a:xfrm>
            <a:off x="8923530" y="4923859"/>
            <a:ext cx="89127"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3</a:t>
            </a:r>
            <a:r>
              <a:rPr lang="en-US" sz="700" spc="10" dirty="0">
                <a:latin typeface="Segoe UI Semibold"/>
                <a:cs typeface="Segoe UI Semibold"/>
              </a:rPr>
              <a:t>1</a:t>
            </a:r>
            <a:endParaRPr sz="700" dirty="0">
              <a:latin typeface="Segoe UI Semibold"/>
              <a:cs typeface="Segoe UI Semibold"/>
            </a:endParaRPr>
          </a:p>
        </p:txBody>
      </p:sp>
      <p:cxnSp>
        <p:nvCxnSpPr>
          <p:cNvPr id="24" name="Straight Connector 23"/>
          <p:cNvCxnSpPr/>
          <p:nvPr/>
        </p:nvCxnSpPr>
        <p:spPr>
          <a:xfrm>
            <a:off x="2590800" y="361950"/>
            <a:ext cx="0" cy="4212334"/>
          </a:xfrm>
          <a:prstGeom prst="line">
            <a:avLst/>
          </a:prstGeom>
        </p:spPr>
        <p:style>
          <a:lnRef idx="3">
            <a:schemeClr val="accent1"/>
          </a:lnRef>
          <a:fillRef idx="0">
            <a:schemeClr val="accent1"/>
          </a:fillRef>
          <a:effectRef idx="2">
            <a:schemeClr val="accent1"/>
          </a:effectRef>
          <a:fontRef idx="minor">
            <a:schemeClr val="tx1"/>
          </a:fontRef>
        </p:style>
      </p:cxnSp>
      <p:sp>
        <p:nvSpPr>
          <p:cNvPr id="30" name="Isosceles Triangle 29"/>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16200000">
            <a:off x="8309536" y="3791783"/>
            <a:ext cx="1100268" cy="568660"/>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4428332"/>
            <a:ext cx="1267294" cy="65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3911451591"/>
              </p:ext>
            </p:extLst>
          </p:nvPr>
        </p:nvGraphicFramePr>
        <p:xfrm>
          <a:off x="2819400" y="133350"/>
          <a:ext cx="5334000" cy="4236720"/>
        </p:xfrm>
        <a:graphic>
          <a:graphicData uri="http://schemas.openxmlformats.org/drawingml/2006/table">
            <a:tbl>
              <a:tblPr>
                <a:tableStyleId>{2D5ABB26-0587-4C30-8999-92F81FD0307C}</a:tableStyleId>
              </a:tblPr>
              <a:tblGrid>
                <a:gridCol w="4019826">
                  <a:extLst>
                    <a:ext uri="{9D8B030D-6E8A-4147-A177-3AD203B41FA5}">
                      <a16:colId xmlns:a16="http://schemas.microsoft.com/office/drawing/2014/main" val="20000"/>
                    </a:ext>
                  </a:extLst>
                </a:gridCol>
                <a:gridCol w="1314174">
                  <a:extLst>
                    <a:ext uri="{9D8B030D-6E8A-4147-A177-3AD203B41FA5}">
                      <a16:colId xmlns:a16="http://schemas.microsoft.com/office/drawing/2014/main" val="20001"/>
                    </a:ext>
                  </a:extLst>
                </a:gridCol>
              </a:tblGrid>
              <a:tr h="0">
                <a:tc>
                  <a:txBody>
                    <a:bodyPr/>
                    <a:lstStyle/>
                    <a:p>
                      <a:pPr marL="0" marR="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US" sz="1200" u="none" strike="noStrike" kern="1200" dirty="0">
                        <a:solidFill>
                          <a:schemeClr val="tx1"/>
                        </a:solidFill>
                        <a:effectLst/>
                        <a:latin typeface="Segoe UI Light" panose="020B0502040204020203" pitchFamily="34" charset="0"/>
                        <a:ea typeface="+mn-ea"/>
                        <a:cs typeface="Segoe UI Light" panose="020B0502040204020203" pitchFamily="34" charset="0"/>
                      </a:endParaRPr>
                    </a:p>
                  </a:txBody>
                  <a:tcPr marL="137160" marR="137160" marT="137160" marB="137160"/>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dirty="0">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0"/>
                  </a:ext>
                </a:extLst>
              </a:tr>
              <a:tr h="304800">
                <a:tc>
                  <a:txBody>
                    <a:bodyPr/>
                    <a:lstStyle/>
                    <a:p>
                      <a:pPr marL="0" indent="0" algn="l" defTabSz="914400" rtl="0" eaLnBrk="1" fontAlgn="t" latinLnBrk="0" hangingPunct="1">
                        <a:buFont typeface="Arial" panose="020B0604020202020204" pitchFamily="34" charset="0"/>
                        <a:buNone/>
                      </a:pPr>
                      <a:r>
                        <a:rPr lang="en-US" sz="1200" u="none" strike="noStrike" kern="1200" dirty="0">
                          <a:solidFill>
                            <a:schemeClr val="tx1"/>
                          </a:solidFill>
                          <a:effectLst/>
                          <a:latin typeface="Segoe UI Light" panose="020B0502040204020203" pitchFamily="34" charset="0"/>
                          <a:ea typeface="+mn-ea"/>
                          <a:cs typeface="Segoe UI Light" panose="020B0502040204020203" pitchFamily="34" charset="0"/>
                        </a:rPr>
                        <a:t>Beneficiaries in urban, rural and tribal areas</a:t>
                      </a:r>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u="none" strike="noStrike" dirty="0">
                          <a:solidFill>
                            <a:schemeClr val="tx2"/>
                          </a:solidFill>
                          <a:effectLst/>
                          <a:latin typeface="Segoe UI Light" panose="020B0502040204020203" pitchFamily="34" charset="0"/>
                          <a:cs typeface="Segoe UI Light" panose="020B0502040204020203" pitchFamily="34" charset="0"/>
                        </a:rPr>
                        <a:t>171387</a:t>
                      </a:r>
                      <a:endParaRPr lang="en-US" sz="1400" b="1" i="0" u="none" strike="noStrike" dirty="0">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1"/>
                  </a:ext>
                </a:extLst>
              </a:tr>
              <a:tr h="436728">
                <a:tc>
                  <a:txBody>
                    <a:bodyPr/>
                    <a:lstStyle/>
                    <a:p>
                      <a:pPr marL="0" indent="0" algn="l" defTabSz="914400" rtl="0" eaLnBrk="1" fontAlgn="t" latinLnBrk="0" hangingPunct="1">
                        <a:buFont typeface="Arial" panose="020B0604020202020204" pitchFamily="34" charset="0"/>
                        <a:buNone/>
                      </a:pPr>
                      <a:r>
                        <a:rPr lang="en-US" sz="1200" u="none" strike="noStrike" kern="1200" dirty="0">
                          <a:solidFill>
                            <a:schemeClr val="tx1"/>
                          </a:solidFill>
                          <a:effectLst/>
                          <a:latin typeface="Segoe UI Light" panose="020B0502040204020203" pitchFamily="34" charset="0"/>
                          <a:ea typeface="+mn-ea"/>
                          <a:cs typeface="Segoe UI Light" panose="020B0502040204020203" pitchFamily="34" charset="0"/>
                        </a:rPr>
                        <a:t>Marginalized people reached through doorstep healthcare services</a:t>
                      </a: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48731</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2"/>
                  </a:ext>
                </a:extLst>
              </a:tr>
              <a:tr h="238836">
                <a:tc>
                  <a:txBody>
                    <a:bodyPr/>
                    <a:lstStyle/>
                    <a:p>
                      <a:pPr marL="0" indent="0" algn="l" fontAlgn="t">
                        <a:buFont typeface="Arial" panose="020B0604020202020204" pitchFamily="34" charset="0"/>
                        <a:buNone/>
                      </a:pPr>
                      <a:r>
                        <a:rPr lang="en-US" sz="1200" u="none" strike="noStrike">
                          <a:effectLst/>
                          <a:latin typeface="Segoe UI Light" panose="020B0502040204020203" pitchFamily="34" charset="0"/>
                          <a:cs typeface="Segoe UI Light" panose="020B0502040204020203" pitchFamily="34" charset="0"/>
                        </a:rPr>
                        <a:t>Rural women empowered through entrepreneurial support</a:t>
                      </a:r>
                      <a:endParaRPr lang="en-US" sz="1200" b="0" i="0" u="none" strike="noStrike">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1840</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3"/>
                  </a:ext>
                </a:extLst>
              </a:tr>
              <a:tr h="238836">
                <a:tc>
                  <a:txBody>
                    <a:bodyPr/>
                    <a:lstStyle/>
                    <a:p>
                      <a:pPr marL="0" indent="0" algn="l" fontAlgn="t">
                        <a:buFont typeface="Arial" panose="020B0604020202020204" pitchFamily="34" charset="0"/>
                        <a:buNone/>
                      </a:pPr>
                      <a:r>
                        <a:rPr lang="en-US" sz="1200" u="none" strike="noStrike" dirty="0">
                          <a:effectLst/>
                          <a:latin typeface="Segoe UI Light" panose="020B0502040204020203" pitchFamily="34" charset="0"/>
                          <a:cs typeface="Segoe UI Light" panose="020B0502040204020203" pitchFamily="34" charset="0"/>
                        </a:rPr>
                        <a:t>Youth skilled in health sector trained in the rural areas</a:t>
                      </a:r>
                      <a:endParaRPr lang="en-US" sz="1200" b="0" i="0" u="none" strike="noStrike" dirty="0">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240</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4"/>
                  </a:ext>
                </a:extLst>
              </a:tr>
              <a:tr h="238836">
                <a:tc>
                  <a:txBody>
                    <a:bodyPr/>
                    <a:lstStyle/>
                    <a:p>
                      <a:pPr marL="0" indent="0" algn="l" fontAlgn="t">
                        <a:buFont typeface="Arial" panose="020B0604020202020204" pitchFamily="34" charset="0"/>
                        <a:buNone/>
                      </a:pPr>
                      <a:r>
                        <a:rPr lang="en-US" sz="1200" u="none" strike="noStrike" dirty="0">
                          <a:effectLst/>
                          <a:latin typeface="Segoe UI Light" panose="020B0502040204020203" pitchFamily="34" charset="0"/>
                          <a:cs typeface="Segoe UI Light" panose="020B0502040204020203" pitchFamily="34" charset="0"/>
                        </a:rPr>
                        <a:t>Children monitored for food  intake</a:t>
                      </a:r>
                      <a:endParaRPr lang="en-US" sz="1200" b="0" i="0" u="none" strike="noStrike" dirty="0">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9035</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5"/>
                  </a:ext>
                </a:extLst>
              </a:tr>
              <a:tr h="436728">
                <a:tc>
                  <a:txBody>
                    <a:bodyPr/>
                    <a:lstStyle/>
                    <a:p>
                      <a:pPr marL="0" indent="0" algn="l" fontAlgn="t">
                        <a:buFont typeface="Arial" panose="020B0604020202020204" pitchFamily="34" charset="0"/>
                        <a:buNone/>
                      </a:pPr>
                      <a:r>
                        <a:rPr lang="en-US" sz="1200" u="none" strike="noStrike">
                          <a:effectLst/>
                          <a:latin typeface="Segoe UI Light" panose="020B0502040204020203" pitchFamily="34" charset="0"/>
                          <a:cs typeface="Segoe UI Light" panose="020B0502040204020203" pitchFamily="34" charset="0"/>
                        </a:rPr>
                        <a:t>Children facilitated for enhancing reading &amp; comprehension skills</a:t>
                      </a:r>
                      <a:endParaRPr lang="en-US" sz="1200" b="0" i="0" u="none" strike="noStrike">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3068</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6"/>
                  </a:ext>
                </a:extLst>
              </a:tr>
              <a:tr h="238836">
                <a:tc>
                  <a:txBody>
                    <a:bodyPr/>
                    <a:lstStyle/>
                    <a:p>
                      <a:pPr marL="0" indent="0" algn="l" fontAlgn="t">
                        <a:buFont typeface="Arial" panose="020B0604020202020204" pitchFamily="34" charset="0"/>
                        <a:buNone/>
                      </a:pPr>
                      <a:r>
                        <a:rPr lang="en-US" sz="1200" u="none" strike="noStrike">
                          <a:effectLst/>
                          <a:latin typeface="Segoe UI Light" panose="020B0502040204020203" pitchFamily="34" charset="0"/>
                          <a:cs typeface="Segoe UI Light" panose="020B0502040204020203" pitchFamily="34" charset="0"/>
                        </a:rPr>
                        <a:t>Beneficiaries reached for deaddiction &amp; counselling services</a:t>
                      </a:r>
                      <a:endParaRPr lang="en-US" sz="1200" b="0" i="0" u="none" strike="noStrike">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25440</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7"/>
                  </a:ext>
                </a:extLst>
              </a:tr>
              <a:tr h="238836">
                <a:tc>
                  <a:txBody>
                    <a:bodyPr/>
                    <a:lstStyle/>
                    <a:p>
                      <a:pPr marL="0" indent="0" algn="l" fontAlgn="t">
                        <a:buFont typeface="Arial" panose="020B0604020202020204" pitchFamily="34" charset="0"/>
                        <a:buNone/>
                      </a:pPr>
                      <a:r>
                        <a:rPr lang="en-US" sz="1200" u="none" strike="noStrike" dirty="0">
                          <a:effectLst/>
                          <a:latin typeface="Segoe UI Light" panose="020B0502040204020203" pitchFamily="34" charset="0"/>
                          <a:cs typeface="Segoe UI Light" panose="020B0502040204020203" pitchFamily="34" charset="0"/>
                        </a:rPr>
                        <a:t>Children with special needs supported</a:t>
                      </a:r>
                      <a:endParaRPr lang="en-US" sz="1200" b="0" i="0" u="none" strike="noStrike" dirty="0">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247</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8"/>
                  </a:ext>
                </a:extLst>
              </a:tr>
              <a:tr h="436728">
                <a:tc>
                  <a:txBody>
                    <a:bodyPr/>
                    <a:lstStyle/>
                    <a:p>
                      <a:pPr marL="0" indent="0" algn="l" fontAlgn="t">
                        <a:buFont typeface="Arial" panose="020B0604020202020204" pitchFamily="34" charset="0"/>
                        <a:buNone/>
                      </a:pPr>
                      <a:r>
                        <a:rPr lang="en-US" sz="1200" u="none" strike="noStrike">
                          <a:effectLst/>
                          <a:latin typeface="Segoe UI Light" panose="020B0502040204020203" pitchFamily="34" charset="0"/>
                          <a:cs typeface="Segoe UI Light" panose="020B0502040204020203" pitchFamily="34" charset="0"/>
                        </a:rPr>
                        <a:t>Tribal women supported through quality maternal &amp; child health services</a:t>
                      </a:r>
                      <a:endParaRPr lang="en-US" sz="1200" b="0" i="0" u="none" strike="noStrike">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71109</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09"/>
                  </a:ext>
                </a:extLst>
              </a:tr>
              <a:tr h="238836">
                <a:tc>
                  <a:txBody>
                    <a:bodyPr/>
                    <a:lstStyle/>
                    <a:p>
                      <a:pPr marL="0" indent="0" algn="l" fontAlgn="t">
                        <a:buFont typeface="Arial" panose="020B0604020202020204" pitchFamily="34" charset="0"/>
                        <a:buNone/>
                      </a:pPr>
                      <a:r>
                        <a:rPr lang="en-US" sz="1200" u="none" strike="noStrike">
                          <a:effectLst/>
                          <a:latin typeface="Segoe UI Light" panose="020B0502040204020203" pitchFamily="34" charset="0"/>
                          <a:cs typeface="Segoe UI Light" panose="020B0502040204020203" pitchFamily="34" charset="0"/>
                        </a:rPr>
                        <a:t>Deliveries conducted annually in tribal areas</a:t>
                      </a:r>
                      <a:endParaRPr lang="en-US" sz="1200" b="0" i="0" u="none" strike="noStrike">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a:solidFill>
                            <a:schemeClr val="tx2"/>
                          </a:solidFill>
                          <a:effectLst/>
                          <a:latin typeface="Segoe UI Light" panose="020B0502040204020203" pitchFamily="34" charset="0"/>
                          <a:cs typeface="Segoe UI Light" panose="020B0502040204020203" pitchFamily="34" charset="0"/>
                        </a:rPr>
                        <a:t>4324</a:t>
                      </a:r>
                      <a:endParaRPr lang="en-US" sz="1400" b="1" i="0" u="none" strike="noStrike">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10"/>
                  </a:ext>
                </a:extLst>
              </a:tr>
              <a:tr h="436728">
                <a:tc>
                  <a:txBody>
                    <a:bodyPr/>
                    <a:lstStyle/>
                    <a:p>
                      <a:pPr marL="0" indent="0" algn="l" fontAlgn="t">
                        <a:buFont typeface="Arial" panose="020B0604020202020204" pitchFamily="34" charset="0"/>
                        <a:buNone/>
                      </a:pPr>
                      <a:r>
                        <a:rPr lang="en-US" sz="1200" u="none" strike="noStrike" dirty="0">
                          <a:effectLst/>
                          <a:latin typeface="Segoe UI Light" panose="020B0502040204020203" pitchFamily="34" charset="0"/>
                          <a:cs typeface="Segoe UI Light" panose="020B0502040204020203" pitchFamily="34" charset="0"/>
                        </a:rPr>
                        <a:t>Facilitating 24*7 emergency help desk services at district hospital, Vadodara</a:t>
                      </a:r>
                      <a:endParaRPr lang="en-US" sz="1200" b="0" i="0" u="none" strike="noStrike" dirty="0">
                        <a:solidFill>
                          <a:schemeClr val="tx2"/>
                        </a:solidFill>
                        <a:effectLst/>
                        <a:latin typeface="Segoe UI Light" panose="020B0502040204020203" pitchFamily="34" charset="0"/>
                        <a:cs typeface="Segoe UI Light" panose="020B0502040204020203" pitchFamily="34" charset="0"/>
                      </a:endParaRPr>
                    </a:p>
                  </a:txBody>
                  <a:tcPr/>
                </a:tc>
                <a:tc>
                  <a:txBody>
                    <a:bodyPr/>
                    <a:lstStyle/>
                    <a:p>
                      <a:pPr algn="ctr" fontAlgn="ctr"/>
                      <a:r>
                        <a:rPr lang="en-US" sz="1400" b="1" u="none" strike="noStrike" dirty="0">
                          <a:solidFill>
                            <a:schemeClr val="tx2"/>
                          </a:solidFill>
                          <a:effectLst/>
                          <a:latin typeface="Segoe UI Light" panose="020B0502040204020203" pitchFamily="34" charset="0"/>
                          <a:cs typeface="Segoe UI Light" panose="020B0502040204020203" pitchFamily="34" charset="0"/>
                        </a:rPr>
                        <a:t>34497</a:t>
                      </a:r>
                      <a:endParaRPr lang="en-US" sz="1400" b="1" i="0" u="none" strike="noStrike" dirty="0">
                        <a:solidFill>
                          <a:schemeClr val="tx2"/>
                        </a:solidFill>
                        <a:effectLst/>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91936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3429001" y="666750"/>
            <a:ext cx="4752519" cy="184666"/>
          </a:xfrm>
          <a:prstGeom prst="rect">
            <a:avLst/>
          </a:prstGeom>
        </p:spPr>
        <p:txBody>
          <a:bodyPr vert="horz" wrap="none" lIns="0" tIns="0" rIns="0" bIns="0" rtlCol="0">
            <a:spAutoFit/>
          </a:bodyPr>
          <a:lstStyle/>
          <a:p>
            <a:pPr marL="0">
              <a:lnSpc>
                <a:spcPct val="100000"/>
              </a:lnSpc>
            </a:pPr>
            <a:r>
              <a:rPr sz="1200" spc="10" dirty="0" err="1">
                <a:latin typeface="Segoe UI Light"/>
                <a:cs typeface="Segoe UI Light"/>
              </a:rPr>
              <a:t>Aaditya</a:t>
            </a:r>
            <a:r>
              <a:rPr sz="1200" spc="10" dirty="0">
                <a:latin typeface="Segoe UI Light"/>
                <a:cs typeface="Segoe UI Light"/>
              </a:rPr>
              <a:t> </a:t>
            </a:r>
            <a:r>
              <a:rPr lang="en-US" sz="1200" spc="10" dirty="0">
                <a:latin typeface="Segoe UI Light"/>
                <a:cs typeface="Segoe UI Light"/>
              </a:rPr>
              <a:t>–</a:t>
            </a:r>
            <a:r>
              <a:rPr sz="1200" spc="10" dirty="0">
                <a:latin typeface="Segoe UI Light"/>
                <a:cs typeface="Segoe UI Light"/>
              </a:rPr>
              <a:t> I</a:t>
            </a:r>
            <a:r>
              <a:rPr lang="en-US" sz="1200" spc="10" dirty="0">
                <a:latin typeface="Segoe UI Light"/>
                <a:cs typeface="Segoe UI Light"/>
              </a:rPr>
              <a:t> &amp; </a:t>
            </a:r>
            <a:r>
              <a:rPr lang="en-US" sz="1200" spc="10" dirty="0" err="1">
                <a:latin typeface="Segoe UI Light"/>
                <a:cs typeface="Segoe UI Light"/>
              </a:rPr>
              <a:t>Aditya</a:t>
            </a:r>
            <a:r>
              <a:rPr lang="en-US" sz="1200" spc="10" dirty="0">
                <a:latin typeface="Segoe UI Light"/>
                <a:cs typeface="Segoe UI Light"/>
              </a:rPr>
              <a:t> - II</a:t>
            </a:r>
            <a:r>
              <a:rPr sz="1200" spc="10" dirty="0">
                <a:latin typeface="Segoe UI Light"/>
                <a:cs typeface="Segoe UI Light"/>
              </a:rPr>
              <a:t>, Chhani Road, Vadodara - 390024. Gujarat, India.</a:t>
            </a:r>
            <a:endParaRPr sz="1200" dirty="0">
              <a:latin typeface="Segoe UI Light"/>
              <a:cs typeface="Segoe UI Light"/>
            </a:endParaRPr>
          </a:p>
        </p:txBody>
      </p:sp>
      <p:sp>
        <p:nvSpPr>
          <p:cNvPr id="3" name="text 1"/>
          <p:cNvSpPr txBox="1"/>
          <p:nvPr/>
        </p:nvSpPr>
        <p:spPr>
          <a:xfrm>
            <a:off x="3429000" y="941323"/>
            <a:ext cx="4030142"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Tel: +91 265 276 5200/396 0200     |     Fax: +91 265 276 5344</a:t>
            </a:r>
            <a:endParaRPr sz="1200" dirty="0">
              <a:latin typeface="Segoe UI Light"/>
              <a:cs typeface="Segoe UI Light"/>
            </a:endParaRPr>
          </a:p>
        </p:txBody>
      </p:sp>
      <p:sp>
        <p:nvSpPr>
          <p:cNvPr id="4" name="text 1"/>
          <p:cNvSpPr txBox="1"/>
          <p:nvPr/>
        </p:nvSpPr>
        <p:spPr>
          <a:xfrm>
            <a:off x="3429001" y="1215643"/>
            <a:ext cx="1358192" cy="184666"/>
          </a:xfrm>
          <a:prstGeom prst="rect">
            <a:avLst/>
          </a:prstGeom>
        </p:spPr>
        <p:txBody>
          <a:bodyPr vert="horz" wrap="none" lIns="0" tIns="0" rIns="0" bIns="0" rtlCol="0">
            <a:spAutoFit/>
          </a:bodyPr>
          <a:lstStyle/>
          <a:p>
            <a:pPr marL="0">
              <a:lnSpc>
                <a:spcPct val="100000"/>
              </a:lnSpc>
            </a:pPr>
            <a:r>
              <a:rPr sz="1200" spc="10" dirty="0">
                <a:solidFill>
                  <a:schemeClr val="tx2">
                    <a:lumMod val="60000"/>
                    <a:lumOff val="40000"/>
                  </a:schemeClr>
                </a:solidFill>
                <a:latin typeface="Segoe UI Light"/>
                <a:cs typeface="Segoe UI Light"/>
                <a:hlinkClick r:id="rId2"/>
              </a:rPr>
              <a:t>www.</a:t>
            </a:r>
            <a:r>
              <a:rPr lang="en-US" sz="1200" spc="10" dirty="0">
                <a:solidFill>
                  <a:schemeClr val="tx2">
                    <a:lumMod val="60000"/>
                    <a:lumOff val="40000"/>
                  </a:schemeClr>
                </a:solidFill>
                <a:latin typeface="Segoe UI Light"/>
                <a:cs typeface="Segoe UI Light"/>
                <a:hlinkClick r:id="rId2"/>
              </a:rPr>
              <a:t>godeepak</a:t>
            </a:r>
            <a:r>
              <a:rPr sz="1200" spc="10" dirty="0">
                <a:solidFill>
                  <a:schemeClr val="tx2">
                    <a:lumMod val="60000"/>
                    <a:lumOff val="40000"/>
                  </a:schemeClr>
                </a:solidFill>
                <a:latin typeface="Segoe UI Light"/>
                <a:cs typeface="Segoe UI Light"/>
                <a:hlinkClick r:id="rId2"/>
              </a:rPr>
              <a:t>.com</a:t>
            </a:r>
            <a:r>
              <a:rPr lang="en-US" sz="1200" spc="10" dirty="0">
                <a:solidFill>
                  <a:schemeClr val="tx2">
                    <a:lumMod val="60000"/>
                    <a:lumOff val="40000"/>
                  </a:schemeClr>
                </a:solidFill>
                <a:latin typeface="Segoe UI Light"/>
                <a:cs typeface="Segoe UI Light"/>
              </a:rPr>
              <a:t> </a:t>
            </a:r>
            <a:endParaRPr sz="1200" dirty="0">
              <a:solidFill>
                <a:schemeClr val="tx2">
                  <a:lumMod val="60000"/>
                  <a:lumOff val="40000"/>
                </a:schemeClr>
              </a:solidFill>
              <a:latin typeface="Segoe UI Light"/>
              <a:cs typeface="Segoe UI Light"/>
            </a:endParaRPr>
          </a:p>
        </p:txBody>
      </p:sp>
      <p:sp>
        <p:nvSpPr>
          <p:cNvPr id="6" name="text 1"/>
          <p:cNvSpPr txBox="1"/>
          <p:nvPr/>
        </p:nvSpPr>
        <p:spPr>
          <a:xfrm>
            <a:off x="422053" y="2199442"/>
            <a:ext cx="1940147" cy="677108"/>
          </a:xfrm>
          <a:prstGeom prst="rect">
            <a:avLst/>
          </a:prstGeom>
        </p:spPr>
        <p:txBody>
          <a:bodyPr vert="horz" wrap="none" lIns="0" tIns="0" rIns="0" bIns="0" rtlCol="0">
            <a:spAutoFit/>
          </a:bodyPr>
          <a:lstStyle/>
          <a:p>
            <a:pPr marL="0">
              <a:lnSpc>
                <a:spcPct val="100000"/>
              </a:lnSpc>
            </a:pPr>
            <a:r>
              <a:rPr sz="2200" spc="10" dirty="0">
                <a:solidFill>
                  <a:srgbClr val="0070C0"/>
                </a:solidFill>
                <a:latin typeface="Segoe UI Semibold"/>
                <a:cs typeface="Segoe UI Semibold"/>
              </a:rPr>
              <a:t>CONTACT</a:t>
            </a:r>
            <a:endParaRPr lang="en-US" sz="2200" spc="10" dirty="0">
              <a:solidFill>
                <a:srgbClr val="0070C0"/>
              </a:solidFill>
              <a:latin typeface="Segoe UI Semibold"/>
              <a:cs typeface="Segoe UI Semibold"/>
            </a:endParaRPr>
          </a:p>
          <a:p>
            <a:r>
              <a:rPr lang="en-US" sz="2200" spc="10" dirty="0">
                <a:solidFill>
                  <a:srgbClr val="0070C0"/>
                </a:solidFill>
                <a:latin typeface="Segoe UI Semibold"/>
                <a:cs typeface="Segoe UI Semibold"/>
              </a:rPr>
              <a:t>INFORMATION</a:t>
            </a:r>
            <a:endParaRPr lang="en-US" sz="2200" dirty="0">
              <a:solidFill>
                <a:srgbClr val="0070C0"/>
              </a:solidFill>
              <a:latin typeface="Segoe UI Semibold"/>
              <a:cs typeface="Segoe UI Semibold"/>
            </a:endParaRPr>
          </a:p>
        </p:txBody>
      </p:sp>
      <p:sp>
        <p:nvSpPr>
          <p:cNvPr id="8" name="text 1"/>
          <p:cNvSpPr txBox="1"/>
          <p:nvPr/>
        </p:nvSpPr>
        <p:spPr>
          <a:xfrm>
            <a:off x="8923529" y="4923859"/>
            <a:ext cx="101951"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3</a:t>
            </a:r>
            <a:r>
              <a:rPr lang="en-US" sz="700" spc="10" dirty="0">
                <a:latin typeface="Segoe UI Semibold"/>
                <a:cs typeface="Segoe UI Semibold"/>
              </a:rPr>
              <a:t>2</a:t>
            </a:r>
            <a:endParaRPr sz="700" dirty="0">
              <a:latin typeface="Segoe UI Semibold"/>
              <a:cs typeface="Segoe UI Semibold"/>
            </a:endParaRPr>
          </a:p>
        </p:txBody>
      </p:sp>
      <p:pic>
        <p:nvPicPr>
          <p:cNvPr id="270"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cxnSp>
        <p:nvCxnSpPr>
          <p:cNvPr id="14" name="Straight Connector 13"/>
          <p:cNvCxnSpPr/>
          <p:nvPr/>
        </p:nvCxnSpPr>
        <p:spPr>
          <a:xfrm>
            <a:off x="2667000" y="361950"/>
            <a:ext cx="0" cy="4212334"/>
          </a:xfrm>
          <a:prstGeom prst="line">
            <a:avLst/>
          </a:prstGeom>
        </p:spPr>
        <p:style>
          <a:lnRef idx="3">
            <a:schemeClr val="accent1"/>
          </a:lnRef>
          <a:fillRef idx="0">
            <a:schemeClr val="accent1"/>
          </a:fillRef>
          <a:effectRef idx="2">
            <a:schemeClr val="accent1"/>
          </a:effectRef>
          <a:fontRef idx="minor">
            <a:schemeClr val="tx1"/>
          </a:fontRef>
        </p:style>
      </p:cxnSp>
      <p:sp>
        <p:nvSpPr>
          <p:cNvPr id="11" name="Isosceles Triangle 10"/>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rot="16200000">
            <a:off x="8309536" y="3791783"/>
            <a:ext cx="1100268" cy="568660"/>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36907867"/>
              </p:ext>
            </p:extLst>
          </p:nvPr>
        </p:nvGraphicFramePr>
        <p:xfrm>
          <a:off x="3429001" y="1657350"/>
          <a:ext cx="4359007" cy="2225040"/>
        </p:xfrm>
        <a:graphic>
          <a:graphicData uri="http://schemas.openxmlformats.org/drawingml/2006/table">
            <a:tbl>
              <a:tblPr firstRow="1" bandRow="1">
                <a:tableStyleId>{BDBED569-4797-4DF1-A0F4-6AAB3CD982D8}</a:tableStyleId>
              </a:tblPr>
              <a:tblGrid>
                <a:gridCol w="1158607">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70840">
                <a:tc>
                  <a:txBody>
                    <a:bodyPr/>
                    <a:lstStyle/>
                    <a:p>
                      <a:pPr algn="l"/>
                      <a:r>
                        <a:rPr lang="en-US" sz="900" b="0" dirty="0"/>
                        <a:t>Investor</a:t>
                      </a:r>
                      <a:r>
                        <a:rPr lang="en-US" sz="900" b="0" baseline="0" dirty="0"/>
                        <a:t> Relations</a:t>
                      </a:r>
                      <a:endParaRPr lang="en-US" sz="900" b="0" dirty="0"/>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u="sng" spc="10" dirty="0">
                          <a:solidFill>
                            <a:schemeClr val="tx2">
                              <a:lumMod val="60000"/>
                              <a:lumOff val="40000"/>
                            </a:schemeClr>
                          </a:solidFill>
                          <a:latin typeface="Segoe UI Light"/>
                          <a:cs typeface="Segoe UI Light"/>
                          <a:hlinkClick r:id="rId4"/>
                        </a:rPr>
                        <a:t>investor@godeepak.com</a:t>
                      </a:r>
                      <a:r>
                        <a:rPr lang="en-US" sz="900" b="0" u="sng" spc="10" dirty="0">
                          <a:solidFill>
                            <a:schemeClr val="tx2">
                              <a:lumMod val="60000"/>
                              <a:lumOff val="40000"/>
                            </a:schemeClr>
                          </a:solidFill>
                          <a:latin typeface="Segoe UI Light"/>
                          <a:cs typeface="Segoe UI Light"/>
                        </a:rPr>
                        <a:t> </a:t>
                      </a:r>
                    </a:p>
                  </a:txBody>
                  <a:tcPr marL="45720" marR="45720" anchor="ctr"/>
                </a:tc>
                <a:extLst>
                  <a:ext uri="{0D108BD9-81ED-4DB2-BD59-A6C34878D82A}">
                    <a16:rowId xmlns:a16="http://schemas.microsoft.com/office/drawing/2014/main" val="10000"/>
                  </a:ext>
                </a:extLst>
              </a:tr>
              <a:tr h="370840">
                <a:tc>
                  <a:txBody>
                    <a:bodyPr/>
                    <a:lstStyle/>
                    <a:p>
                      <a:pPr algn="l"/>
                      <a:r>
                        <a:rPr lang="en-US" sz="900" b="0" dirty="0"/>
                        <a:t>Customer Query-</a:t>
                      </a:r>
                      <a:r>
                        <a:rPr lang="en-US" sz="900" b="0" baseline="0" dirty="0"/>
                        <a:t> DNL</a:t>
                      </a:r>
                      <a:endParaRPr lang="en-US" sz="900" b="0" dirty="0"/>
                    </a:p>
                  </a:txBody>
                  <a:tcPr marL="45720" marR="45720" anchor="ctr"/>
                </a:tc>
                <a:tc>
                  <a:txBody>
                    <a:bodyPr/>
                    <a:lstStyle/>
                    <a:p>
                      <a:pPr algn="l"/>
                      <a:r>
                        <a:rPr lang="en-US" sz="900" b="0" u="sng" spc="10" dirty="0">
                          <a:solidFill>
                            <a:schemeClr val="tx2">
                              <a:lumMod val="60000"/>
                              <a:lumOff val="40000"/>
                            </a:schemeClr>
                          </a:solidFill>
                          <a:latin typeface="Segoe UI Light"/>
                          <a:cs typeface="Segoe UI Light"/>
                          <a:hlinkClick r:id="rId5"/>
                        </a:rPr>
                        <a:t>customer.dnl@godeepak.com</a:t>
                      </a:r>
                      <a:endParaRPr lang="en-US" sz="900" b="0" dirty="0"/>
                    </a:p>
                  </a:txBody>
                  <a:tcPr marL="45720" marR="45720" anchor="ctr"/>
                </a:tc>
                <a:extLst>
                  <a:ext uri="{0D108BD9-81ED-4DB2-BD59-A6C34878D82A}">
                    <a16:rowId xmlns:a16="http://schemas.microsoft.com/office/drawing/2014/main" val="10001"/>
                  </a:ext>
                </a:extLst>
              </a:tr>
              <a:tr h="370840">
                <a:tc>
                  <a:txBody>
                    <a:bodyPr/>
                    <a:lstStyle/>
                    <a:p>
                      <a:pPr algn="l"/>
                      <a:r>
                        <a:rPr lang="en-US" sz="900" b="0" dirty="0"/>
                        <a:t>Careers</a:t>
                      </a: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u="sng" spc="10" dirty="0">
                          <a:solidFill>
                            <a:schemeClr val="tx2">
                              <a:lumMod val="60000"/>
                              <a:lumOff val="40000"/>
                            </a:schemeClr>
                          </a:solidFill>
                          <a:latin typeface="Segoe UI Light"/>
                          <a:cs typeface="Segoe UI Light"/>
                          <a:hlinkClick r:id="rId6"/>
                        </a:rPr>
                        <a:t>hr@godeepak.com</a:t>
                      </a:r>
                      <a:r>
                        <a:rPr lang="en-US" sz="900" b="0" u="sng" spc="10" dirty="0">
                          <a:solidFill>
                            <a:schemeClr val="tx2">
                              <a:lumMod val="60000"/>
                              <a:lumOff val="40000"/>
                            </a:schemeClr>
                          </a:solidFill>
                          <a:latin typeface="Segoe UI Light"/>
                          <a:cs typeface="Segoe UI Light"/>
                        </a:rPr>
                        <a:t> </a:t>
                      </a:r>
                    </a:p>
                    <a:p>
                      <a:pPr algn="l"/>
                      <a:r>
                        <a:rPr lang="en-US" sz="900" b="0" dirty="0">
                          <a:hlinkClick r:id="rId7"/>
                        </a:rPr>
                        <a:t>humanresources@godeepak.com</a:t>
                      </a:r>
                      <a:endParaRPr lang="en-US" sz="900" b="0" dirty="0"/>
                    </a:p>
                  </a:txBody>
                  <a:tcPr marL="45720" marR="45720" anchor="ctr"/>
                </a:tc>
                <a:extLst>
                  <a:ext uri="{0D108BD9-81ED-4DB2-BD59-A6C34878D82A}">
                    <a16:rowId xmlns:a16="http://schemas.microsoft.com/office/drawing/2014/main" val="10002"/>
                  </a:ext>
                </a:extLst>
              </a:tr>
              <a:tr h="370840">
                <a:tc>
                  <a:txBody>
                    <a:bodyPr/>
                    <a:lstStyle/>
                    <a:p>
                      <a:pPr algn="l"/>
                      <a:r>
                        <a:rPr lang="en-US" sz="900" b="0" dirty="0"/>
                        <a:t>Segments- DNL</a:t>
                      </a:r>
                    </a:p>
                  </a:txBody>
                  <a:tcPr marL="45720" marR="45720" anchor="ctr"/>
                </a:tc>
                <a:tc>
                  <a:txBody>
                    <a:bodyPr/>
                    <a:lstStyle/>
                    <a:p>
                      <a:pPr algn="l"/>
                      <a:r>
                        <a:rPr lang="en-US" sz="900" b="0" spc="10" dirty="0">
                          <a:solidFill>
                            <a:schemeClr val="tx2">
                              <a:lumMod val="60000"/>
                              <a:lumOff val="40000"/>
                            </a:schemeClr>
                          </a:solidFill>
                          <a:latin typeface="Segoe UI Light"/>
                          <a:cs typeface="Segoe UI Light"/>
                          <a:hlinkClick r:id="rId8"/>
                        </a:rPr>
                        <a:t>bcc@godeepak.com</a:t>
                      </a:r>
                      <a:r>
                        <a:rPr lang="en-US" sz="900" b="0" spc="10" dirty="0">
                          <a:solidFill>
                            <a:schemeClr val="tx2">
                              <a:lumMod val="60000"/>
                              <a:lumOff val="40000"/>
                            </a:schemeClr>
                          </a:solidFill>
                          <a:latin typeface="Segoe UI Light"/>
                          <a:cs typeface="Segoe UI Light"/>
                        </a:rPr>
                        <a:t>, </a:t>
                      </a:r>
                      <a:r>
                        <a:rPr lang="en-US" sz="900" b="0" spc="10" dirty="0">
                          <a:solidFill>
                            <a:schemeClr val="tx2">
                              <a:lumMod val="60000"/>
                              <a:lumOff val="40000"/>
                            </a:schemeClr>
                          </a:solidFill>
                          <a:latin typeface="Segoe UI Light"/>
                          <a:cs typeface="Segoe UI Light"/>
                          <a:hlinkClick r:id="rId9"/>
                        </a:rPr>
                        <a:t>fns@godeepak.com</a:t>
                      </a:r>
                      <a:r>
                        <a:rPr lang="en-US" sz="900" b="0" spc="10" dirty="0">
                          <a:solidFill>
                            <a:schemeClr val="tx2">
                              <a:lumMod val="60000"/>
                              <a:lumOff val="40000"/>
                            </a:schemeClr>
                          </a:solidFill>
                          <a:latin typeface="Segoe UI Light"/>
                          <a:cs typeface="Segoe UI Light"/>
                        </a:rPr>
                        <a:t>, </a:t>
                      </a:r>
                      <a:r>
                        <a:rPr lang="en-US" sz="900" b="0" spc="10" dirty="0">
                          <a:solidFill>
                            <a:schemeClr val="tx2">
                              <a:lumMod val="60000"/>
                              <a:lumOff val="40000"/>
                            </a:schemeClr>
                          </a:solidFill>
                          <a:latin typeface="Segoe UI Light"/>
                          <a:cs typeface="Segoe UI Light"/>
                          <a:hlinkClick r:id="rId10"/>
                        </a:rPr>
                        <a:t>oba@godeepak.com</a:t>
                      </a:r>
                      <a:endParaRPr lang="en-US" sz="900" b="0" dirty="0"/>
                    </a:p>
                  </a:txBody>
                  <a:tcPr marL="45720" marR="45720" anchor="ctr"/>
                </a:tc>
                <a:extLst>
                  <a:ext uri="{0D108BD9-81ED-4DB2-BD59-A6C34878D82A}">
                    <a16:rowId xmlns:a16="http://schemas.microsoft.com/office/drawing/2014/main" val="10003"/>
                  </a:ext>
                </a:extLst>
              </a:tr>
              <a:tr h="370840">
                <a:tc>
                  <a:txBody>
                    <a:bodyPr/>
                    <a:lstStyle/>
                    <a:p>
                      <a:pPr algn="l"/>
                      <a:r>
                        <a:rPr lang="en-US" sz="900" b="0" dirty="0"/>
                        <a:t>DPL</a:t>
                      </a:r>
                    </a:p>
                  </a:txBody>
                  <a:tcPr marL="45720" marR="45720" anchor="ctr"/>
                </a:tc>
                <a:tc>
                  <a:txBody>
                    <a:bodyPr/>
                    <a:lstStyle/>
                    <a:p>
                      <a:pPr algn="l"/>
                      <a:r>
                        <a:rPr lang="en-US" sz="900" b="0" dirty="0">
                          <a:hlinkClick r:id="rId11"/>
                        </a:rPr>
                        <a:t>customer.dpl@godeepak.com</a:t>
                      </a:r>
                      <a:r>
                        <a:rPr lang="en-US" sz="900" b="0" dirty="0"/>
                        <a:t> </a:t>
                      </a:r>
                    </a:p>
                  </a:txBody>
                  <a:tcPr marL="45720" marR="45720" anchor="ctr"/>
                </a:tc>
                <a:extLst>
                  <a:ext uri="{0D108BD9-81ED-4DB2-BD59-A6C34878D82A}">
                    <a16:rowId xmlns:a16="http://schemas.microsoft.com/office/drawing/2014/main" val="10004"/>
                  </a:ext>
                </a:extLst>
              </a:tr>
              <a:tr h="370840">
                <a:tc>
                  <a:txBody>
                    <a:bodyPr/>
                    <a:lstStyle/>
                    <a:p>
                      <a:pPr algn="l"/>
                      <a:r>
                        <a:rPr lang="en-US" sz="900" b="0" dirty="0"/>
                        <a:t>Other</a:t>
                      </a: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u="sng" spc="10" dirty="0">
                          <a:solidFill>
                            <a:schemeClr val="tx2">
                              <a:lumMod val="60000"/>
                              <a:lumOff val="40000"/>
                            </a:schemeClr>
                          </a:solidFill>
                          <a:latin typeface="Segoe UI Light"/>
                          <a:cs typeface="Segoe UI Light"/>
                          <a:hlinkClick r:id="rId12"/>
                        </a:rPr>
                        <a:t>info@godeepak.com</a:t>
                      </a:r>
                      <a:endParaRPr lang="en-US" sz="900" b="0" u="sng" spc="10" dirty="0">
                        <a:solidFill>
                          <a:schemeClr val="tx2">
                            <a:lumMod val="60000"/>
                            <a:lumOff val="40000"/>
                          </a:schemeClr>
                        </a:solidFill>
                        <a:latin typeface="Segoe UI Light"/>
                        <a:cs typeface="Segoe UI Light"/>
                      </a:endParaRPr>
                    </a:p>
                  </a:txBody>
                  <a:tcPr marL="45720" marR="4572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710" y="1240"/>
            <a:ext cx="3158490" cy="5143500"/>
          </a:xfrm>
          <a:prstGeom prst="rect">
            <a:avLst/>
          </a:prstGeom>
          <a:effectLst>
            <a:innerShdw blurRad="114300">
              <a:prstClr val="black"/>
            </a:innerShdw>
          </a:effectLst>
        </p:spPr>
      </p:pic>
      <p:pic>
        <p:nvPicPr>
          <p:cNvPr id="3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626" y="-22098"/>
            <a:ext cx="3449574" cy="5169408"/>
          </a:xfrm>
          <a:prstGeom prst="rect">
            <a:avLst/>
          </a:prstGeom>
        </p:spPr>
      </p:pic>
      <p:sp>
        <p:nvSpPr>
          <p:cNvPr id="2" name="text 1"/>
          <p:cNvSpPr txBox="1"/>
          <p:nvPr/>
        </p:nvSpPr>
        <p:spPr>
          <a:xfrm>
            <a:off x="457200" y="2217171"/>
            <a:ext cx="1892826" cy="677108"/>
          </a:xfrm>
          <a:prstGeom prst="rect">
            <a:avLst/>
          </a:prstGeom>
        </p:spPr>
        <p:txBody>
          <a:bodyPr vert="horz" wrap="none" lIns="0" tIns="0" rIns="0" bIns="0" rtlCol="0">
            <a:spAutoFit/>
          </a:bodyPr>
          <a:lstStyle/>
          <a:p>
            <a:pPr>
              <a:lnSpc>
                <a:spcPct val="100000"/>
              </a:lnSpc>
            </a:pPr>
            <a:r>
              <a:rPr sz="2200" spc="10" dirty="0">
                <a:solidFill>
                  <a:srgbClr val="0070C0"/>
                </a:solidFill>
                <a:latin typeface="Segoe UI Semibold"/>
                <a:cs typeface="Segoe UI Semibold"/>
              </a:rPr>
              <a:t>ABOUT</a:t>
            </a:r>
            <a:endParaRPr lang="en-US" sz="2200" spc="10" dirty="0">
              <a:solidFill>
                <a:srgbClr val="0070C0"/>
              </a:solidFill>
              <a:latin typeface="Segoe UI Semibold"/>
              <a:cs typeface="Segoe UI Semibold"/>
            </a:endParaRPr>
          </a:p>
          <a:p>
            <a:r>
              <a:rPr lang="en-US" sz="2200" spc="10" dirty="0">
                <a:solidFill>
                  <a:srgbClr val="0070C0"/>
                </a:solidFill>
                <a:latin typeface="Segoe UI Semibold"/>
                <a:cs typeface="Segoe UI Semibold"/>
              </a:rPr>
              <a:t>THE FOUNDER</a:t>
            </a:r>
          </a:p>
        </p:txBody>
      </p:sp>
      <p:sp>
        <p:nvSpPr>
          <p:cNvPr id="4" name="text 1"/>
          <p:cNvSpPr txBox="1"/>
          <p:nvPr/>
        </p:nvSpPr>
        <p:spPr>
          <a:xfrm>
            <a:off x="3671662" y="872953"/>
            <a:ext cx="1147750" cy="276999"/>
          </a:xfrm>
          <a:prstGeom prst="rect">
            <a:avLst/>
          </a:prstGeom>
        </p:spPr>
        <p:txBody>
          <a:bodyPr vert="horz" wrap="none" lIns="0" tIns="0" rIns="0" bIns="0" rtlCol="0">
            <a:spAutoFit/>
          </a:bodyPr>
          <a:lstStyle/>
          <a:p>
            <a:pPr marL="0">
              <a:lnSpc>
                <a:spcPct val="100000"/>
              </a:lnSpc>
            </a:pPr>
            <a:r>
              <a:rPr sz="1800" spc="10" dirty="0">
                <a:solidFill>
                  <a:schemeClr val="bg1"/>
                </a:solidFill>
                <a:latin typeface="Segoe UI Semibold"/>
                <a:cs typeface="Segoe UI Semibold"/>
              </a:rPr>
              <a:t>C.K. Mehta</a:t>
            </a:r>
            <a:endParaRPr sz="1800" dirty="0">
              <a:solidFill>
                <a:schemeClr val="bg1"/>
              </a:solidFill>
              <a:latin typeface="Segoe UI Semibold"/>
              <a:cs typeface="Segoe UI Semibold"/>
            </a:endParaRPr>
          </a:p>
        </p:txBody>
      </p:sp>
      <p:sp>
        <p:nvSpPr>
          <p:cNvPr id="5" name="text 1"/>
          <p:cNvSpPr txBox="1"/>
          <p:nvPr/>
        </p:nvSpPr>
        <p:spPr>
          <a:xfrm>
            <a:off x="3591089" y="1156106"/>
            <a:ext cx="1361911" cy="184666"/>
          </a:xfrm>
          <a:prstGeom prst="rect">
            <a:avLst/>
          </a:prstGeom>
        </p:spPr>
        <p:txBody>
          <a:bodyPr vert="horz" wrap="none" lIns="0" tIns="0" rIns="0" bIns="0" rtlCol="0">
            <a:spAutoFit/>
          </a:bodyPr>
          <a:lstStyle/>
          <a:p>
            <a:pPr marL="0">
              <a:lnSpc>
                <a:spcPct val="100000"/>
              </a:lnSpc>
            </a:pPr>
            <a:r>
              <a:rPr sz="1200" spc="10" dirty="0">
                <a:solidFill>
                  <a:schemeClr val="bg1"/>
                </a:solidFill>
                <a:latin typeface="Segoe UI Semibold"/>
                <a:cs typeface="Segoe UI Semibold"/>
              </a:rPr>
              <a:t>Chairman-Emeritus</a:t>
            </a:r>
            <a:endParaRPr sz="1200" dirty="0">
              <a:solidFill>
                <a:schemeClr val="bg1"/>
              </a:solidFill>
              <a:latin typeface="Segoe UI Semibold"/>
              <a:cs typeface="Segoe UI Semibold"/>
            </a:endParaRPr>
          </a:p>
        </p:txBody>
      </p:sp>
      <p:sp>
        <p:nvSpPr>
          <p:cNvPr id="7" name="text 1"/>
          <p:cNvSpPr txBox="1"/>
          <p:nvPr/>
        </p:nvSpPr>
        <p:spPr>
          <a:xfrm>
            <a:off x="2985010" y="1430010"/>
            <a:ext cx="2425190" cy="3447098"/>
          </a:xfrm>
          <a:prstGeom prst="rect">
            <a:avLst/>
          </a:prstGeom>
        </p:spPr>
        <p:txBody>
          <a:bodyPr vert="horz" wrap="square" lIns="0" tIns="0" rIns="0" bIns="0" rtlCol="0">
            <a:spAutoFit/>
          </a:bodyPr>
          <a:lstStyle/>
          <a:p>
            <a:pPr marL="171450" indent="-171450">
              <a:buFont typeface="Arial" panose="020B0604020202020204" pitchFamily="34" charset="0"/>
              <a:buChar char="•"/>
            </a:pPr>
            <a:r>
              <a:rPr lang="en-IN" sz="1100" spc="10" dirty="0">
                <a:solidFill>
                  <a:srgbClr val="FFFFFF"/>
                </a:solidFill>
                <a:latin typeface="Segoe UI Light"/>
                <a:cs typeface="Segoe UI Light"/>
              </a:rPr>
              <a:t>Visionary and founder with over</a:t>
            </a:r>
            <a:r>
              <a:rPr lang="en-IN" sz="1100" dirty="0">
                <a:latin typeface="Segoe UI Light"/>
                <a:cs typeface="Segoe UI Light"/>
              </a:rPr>
              <a:t> </a:t>
            </a:r>
            <a:r>
              <a:rPr lang="en-IN" sz="1100" spc="10" dirty="0">
                <a:solidFill>
                  <a:srgbClr val="FFFFFF"/>
                </a:solidFill>
                <a:latin typeface="Segoe UI Light"/>
                <a:cs typeface="Segoe UI Light"/>
              </a:rPr>
              <a:t>five decades of versatile experience in</a:t>
            </a:r>
            <a:r>
              <a:rPr lang="en-IN" sz="1100" dirty="0">
                <a:latin typeface="Segoe UI Light"/>
                <a:cs typeface="Segoe UI Light"/>
              </a:rPr>
              <a:t> </a:t>
            </a:r>
            <a:r>
              <a:rPr lang="en-IN" sz="1100" spc="10" dirty="0">
                <a:solidFill>
                  <a:srgbClr val="FFFFFF"/>
                </a:solidFill>
                <a:latin typeface="Segoe UI Light"/>
                <a:cs typeface="Segoe UI Light"/>
              </a:rPr>
              <a:t>chemical industry.</a:t>
            </a:r>
          </a:p>
          <a:p>
            <a:endParaRPr lang="en-US" sz="1100" spc="10" dirty="0">
              <a:solidFill>
                <a:srgbClr val="FFFFFF"/>
              </a:solidFill>
              <a:latin typeface="Arial"/>
              <a:cs typeface="Arial"/>
            </a:endParaRPr>
          </a:p>
          <a:p>
            <a:pPr marL="171450" indent="-171450">
              <a:buFont typeface="Arial" panose="020B0604020202020204" pitchFamily="34" charset="0"/>
              <a:buChar char="•"/>
            </a:pPr>
            <a:r>
              <a:rPr lang="en-IN" sz="1100" spc="10" dirty="0">
                <a:solidFill>
                  <a:srgbClr val="FFFFFF"/>
                </a:solidFill>
                <a:latin typeface="Segoe UI Light"/>
                <a:cs typeface="Segoe UI Light"/>
              </a:rPr>
              <a:t>Credited with leading an able Board</a:t>
            </a:r>
            <a:r>
              <a:rPr lang="en-IN" sz="1100" dirty="0">
                <a:latin typeface="Segoe UI Light"/>
                <a:cs typeface="Segoe UI Light"/>
              </a:rPr>
              <a:t> </a:t>
            </a:r>
            <a:r>
              <a:rPr lang="en-IN" sz="1100" spc="10" dirty="0">
                <a:solidFill>
                  <a:srgbClr val="FFFFFF"/>
                </a:solidFill>
                <a:latin typeface="Segoe UI Light"/>
                <a:cs typeface="Segoe UI Light"/>
              </a:rPr>
              <a:t>and laying the foundation of a strong, professionally driven organisation at par</a:t>
            </a:r>
            <a:r>
              <a:rPr lang="en-IN" sz="1100" dirty="0">
                <a:latin typeface="Segoe UI Light"/>
                <a:cs typeface="Segoe UI Light"/>
              </a:rPr>
              <a:t> </a:t>
            </a:r>
            <a:r>
              <a:rPr lang="en-IN" sz="1100" spc="10" dirty="0">
                <a:solidFill>
                  <a:srgbClr val="FFFFFF"/>
                </a:solidFill>
                <a:latin typeface="Segoe UI Light"/>
                <a:cs typeface="Segoe UI Light"/>
              </a:rPr>
              <a:t>excellence.</a:t>
            </a:r>
          </a:p>
          <a:p>
            <a:endParaRPr lang="en-IN" sz="1100" spc="10" dirty="0">
              <a:solidFill>
                <a:srgbClr val="FFFFFF"/>
              </a:solidFill>
              <a:latin typeface="Segoe UI Light"/>
              <a:cs typeface="Segoe UI Light"/>
            </a:endParaRPr>
          </a:p>
          <a:p>
            <a:pPr marL="171450" indent="-171450">
              <a:buFont typeface="Arial" panose="020B0604020202020204" pitchFamily="34" charset="0"/>
              <a:buChar char="•"/>
            </a:pPr>
            <a:r>
              <a:rPr lang="en-IN" sz="1100" spc="10" dirty="0">
                <a:solidFill>
                  <a:srgbClr val="FFFFFF"/>
                </a:solidFill>
                <a:latin typeface="Segoe UI Light"/>
                <a:cs typeface="Segoe UI Light"/>
              </a:rPr>
              <a:t>An Inspiration to DNL and all group companies, including Deepak Foundation.</a:t>
            </a:r>
          </a:p>
          <a:p>
            <a:pPr marL="171450" indent="-171450">
              <a:buFont typeface="Arial" panose="020B0604020202020204" pitchFamily="34" charset="0"/>
              <a:buChar char="•"/>
            </a:pPr>
            <a:endParaRPr lang="en-IN" sz="1100" dirty="0">
              <a:latin typeface="Segoe UI Light"/>
              <a:cs typeface="Segoe UI Light"/>
            </a:endParaRPr>
          </a:p>
          <a:p>
            <a:pPr marL="171450" indent="-171450">
              <a:buFont typeface="Arial" panose="020B0604020202020204" pitchFamily="34" charset="0"/>
              <a:buChar char="•"/>
            </a:pPr>
            <a:r>
              <a:rPr lang="en-IN" sz="1100" spc="10" dirty="0">
                <a:solidFill>
                  <a:srgbClr val="FFFFFF"/>
                </a:solidFill>
                <a:latin typeface="Segoe UI Light"/>
                <a:cs typeface="Segoe UI Light"/>
              </a:rPr>
              <a:t>Instrumental in initiating company’s CSR</a:t>
            </a:r>
            <a:r>
              <a:rPr lang="en-IN" sz="1100" dirty="0">
                <a:latin typeface="Segoe UI Light"/>
                <a:cs typeface="Segoe UI Light"/>
              </a:rPr>
              <a:t> </a:t>
            </a:r>
            <a:r>
              <a:rPr lang="en-IN" sz="1100" spc="10" dirty="0">
                <a:solidFill>
                  <a:srgbClr val="FFFFFF"/>
                </a:solidFill>
                <a:latin typeface="Segoe UI Light"/>
                <a:cs typeface="Segoe UI Light"/>
              </a:rPr>
              <a:t>initiatives and in establishing  Deepak</a:t>
            </a:r>
            <a:r>
              <a:rPr lang="en-IN" sz="1100" dirty="0">
                <a:latin typeface="Segoe UI Light"/>
                <a:cs typeface="Segoe UI Light"/>
              </a:rPr>
              <a:t> </a:t>
            </a:r>
            <a:r>
              <a:rPr lang="en-IN" sz="1100" spc="10" dirty="0">
                <a:solidFill>
                  <a:srgbClr val="FFFFFF"/>
                </a:solidFill>
                <a:latin typeface="Segoe UI Light"/>
                <a:cs typeface="Segoe UI Light"/>
              </a:rPr>
              <a:t>Foundation.</a:t>
            </a:r>
          </a:p>
          <a:p>
            <a:pPr marL="171450" indent="-171450">
              <a:buFont typeface="Arial" panose="020B0604020202020204" pitchFamily="34" charset="0"/>
              <a:buChar char="•"/>
            </a:pPr>
            <a:endParaRPr lang="en-IN" sz="1100" spc="10" dirty="0">
              <a:solidFill>
                <a:srgbClr val="FFFFFF"/>
              </a:solidFill>
              <a:latin typeface="Segoe UI Light"/>
              <a:cs typeface="Segoe UI Light"/>
            </a:endParaRPr>
          </a:p>
          <a:p>
            <a:pPr marL="171450" indent="-171450">
              <a:buFont typeface="Arial" panose="020B0604020202020204" pitchFamily="34" charset="0"/>
              <a:buChar char="•"/>
            </a:pPr>
            <a:r>
              <a:rPr lang="en-IN" sz="1100" spc="10" dirty="0">
                <a:solidFill>
                  <a:srgbClr val="FFFFFF"/>
                </a:solidFill>
                <a:latin typeface="Arial"/>
                <a:cs typeface="Arial"/>
              </a:rPr>
              <a:t> </a:t>
            </a:r>
            <a:r>
              <a:rPr lang="en-IN" sz="1100" spc="10" dirty="0">
                <a:solidFill>
                  <a:srgbClr val="FFFFFF"/>
                </a:solidFill>
                <a:latin typeface="Segoe UI Semibold"/>
                <a:cs typeface="Segoe UI Semibold"/>
              </a:rPr>
              <a:t>Recipient of ICC Lifetime</a:t>
            </a:r>
          </a:p>
          <a:p>
            <a:r>
              <a:rPr lang="en-IN" sz="1100" spc="10" dirty="0">
                <a:solidFill>
                  <a:srgbClr val="FFFFFF"/>
                </a:solidFill>
                <a:latin typeface="Segoe UI Semibold"/>
                <a:cs typeface="Segoe UI Semibold"/>
              </a:rPr>
              <a:t>     Achievement</a:t>
            </a:r>
            <a:r>
              <a:rPr lang="en-IN" sz="1100" dirty="0">
                <a:latin typeface="Segoe UI Semibold"/>
                <a:cs typeface="Segoe UI Semibold"/>
              </a:rPr>
              <a:t> </a:t>
            </a:r>
            <a:r>
              <a:rPr lang="en-IN" sz="1100" spc="10" dirty="0">
                <a:solidFill>
                  <a:srgbClr val="FFFFFF"/>
                </a:solidFill>
                <a:latin typeface="Segoe UI Semibold"/>
                <a:cs typeface="Segoe UI Semibold"/>
              </a:rPr>
              <a:t>Award in 2014</a:t>
            </a:r>
            <a:endParaRPr lang="en-IN" sz="1100" dirty="0">
              <a:latin typeface="Segoe UI Semibold"/>
              <a:cs typeface="Segoe UI Semibold"/>
            </a:endParaRPr>
          </a:p>
          <a:p>
            <a:endParaRPr lang="en-IN" sz="800" dirty="0">
              <a:latin typeface="Segoe UI Light"/>
              <a:cs typeface="Segoe UI Light"/>
            </a:endParaRPr>
          </a:p>
          <a:p>
            <a:pPr marL="0">
              <a:lnSpc>
                <a:spcPct val="100000"/>
              </a:lnSpc>
            </a:pPr>
            <a:endParaRPr sz="700" dirty="0">
              <a:latin typeface="Arial"/>
              <a:cs typeface="Arial"/>
            </a:endParaRPr>
          </a:p>
        </p:txBody>
      </p:sp>
      <p:pic>
        <p:nvPicPr>
          <p:cNvPr id="36"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13" name="text 1"/>
          <p:cNvSpPr txBox="1"/>
          <p:nvPr/>
        </p:nvSpPr>
        <p:spPr>
          <a:xfrm>
            <a:off x="8923528" y="4923859"/>
            <a:ext cx="50976" cy="107722"/>
          </a:xfrm>
          <a:prstGeom prst="rect">
            <a:avLst/>
          </a:prstGeom>
        </p:spPr>
        <p:txBody>
          <a:bodyPr vert="horz" wrap="none" lIns="0" tIns="0" rIns="0" bIns="0" rtlCol="0">
            <a:spAutoFit/>
          </a:bodyPr>
          <a:lstStyle/>
          <a:p>
            <a:pPr marL="0">
              <a:lnSpc>
                <a:spcPct val="100000"/>
              </a:lnSpc>
            </a:pPr>
            <a:r>
              <a:rPr sz="700" spc="10" dirty="0">
                <a:solidFill>
                  <a:srgbClr val="FFFFFF"/>
                </a:solidFill>
                <a:latin typeface="Segoe UI Semibold"/>
                <a:cs typeface="Segoe UI Semibold"/>
              </a:rPr>
              <a:t>4</a:t>
            </a:r>
            <a:endParaRPr sz="700" dirty="0">
              <a:latin typeface="Segoe UI Semibold"/>
              <a:cs typeface="Segoe UI Semibold"/>
            </a:endParaRPr>
          </a:p>
        </p:txBody>
      </p:sp>
      <p:sp>
        <p:nvSpPr>
          <p:cNvPr id="12" name="Isosceles Triangle 11"/>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2532"/>
          <a:stretch/>
        </p:blipFill>
        <p:spPr>
          <a:xfrm>
            <a:off x="3276601" y="133350"/>
            <a:ext cx="5867399" cy="4812792"/>
          </a:xfrm>
          <a:prstGeom prst="rect">
            <a:avLst/>
          </a:prstGeom>
        </p:spPr>
      </p:pic>
      <p:pic>
        <p:nvPicPr>
          <p:cNvPr id="40" name="Image"/>
          <p:cNvPicPr>
            <a:picLocks noChangeAspect="1"/>
          </p:cNvPicPr>
          <p:nvPr/>
        </p:nvPicPr>
        <p:blipFill rotWithShape="1">
          <a:blip r:embed="rId3">
            <a:extLst>
              <a:ext uri="{28A0092B-C50C-407E-A947-70E740481C1C}">
                <a14:useLocalDpi xmlns:a14="http://schemas.microsoft.com/office/drawing/2010/main" val="0"/>
              </a:ext>
            </a:extLst>
          </a:blip>
          <a:srcRect t="21325"/>
          <a:stretch/>
        </p:blipFill>
        <p:spPr>
          <a:xfrm>
            <a:off x="3431312" y="1389413"/>
            <a:ext cx="5712688" cy="3773137"/>
          </a:xfrm>
          <a:prstGeom prst="rect">
            <a:avLst/>
          </a:prstGeom>
          <a:ln>
            <a:noFill/>
          </a:ln>
          <a:effectLst>
            <a:innerShdw blurRad="63500" dist="50800" dir="16200000">
              <a:prstClr val="black">
                <a:alpha val="50000"/>
              </a:prstClr>
            </a:innerShdw>
          </a:effectLst>
        </p:spPr>
      </p:pic>
      <p:sp>
        <p:nvSpPr>
          <p:cNvPr id="2" name="text 1"/>
          <p:cNvSpPr txBox="1"/>
          <p:nvPr/>
        </p:nvSpPr>
        <p:spPr>
          <a:xfrm>
            <a:off x="5563618" y="2882311"/>
            <a:ext cx="1916037"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BOARD OF</a:t>
            </a:r>
            <a:endParaRPr sz="3200" dirty="0">
              <a:latin typeface="Segoe UI Light"/>
              <a:cs typeface="Segoe UI Light"/>
            </a:endParaRPr>
          </a:p>
        </p:txBody>
      </p:sp>
      <p:sp>
        <p:nvSpPr>
          <p:cNvPr id="3" name="text 1"/>
          <p:cNvSpPr txBox="1"/>
          <p:nvPr/>
        </p:nvSpPr>
        <p:spPr>
          <a:xfrm>
            <a:off x="5563616" y="3296565"/>
            <a:ext cx="2939972"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DIRECTORS </a:t>
            </a:r>
            <a:r>
              <a:rPr lang="en-US" sz="3200" spc="10" dirty="0">
                <a:solidFill>
                  <a:srgbClr val="FFFFFF"/>
                </a:solidFill>
                <a:latin typeface="Segoe UI Light"/>
                <a:cs typeface="Segoe UI Light"/>
              </a:rPr>
              <a:t>AND</a:t>
            </a:r>
            <a:endParaRPr sz="3200" dirty="0">
              <a:latin typeface="Segoe UI Light"/>
              <a:cs typeface="Segoe UI Light"/>
            </a:endParaRPr>
          </a:p>
        </p:txBody>
      </p:sp>
      <p:sp>
        <p:nvSpPr>
          <p:cNvPr id="4" name="text 1"/>
          <p:cNvSpPr txBox="1"/>
          <p:nvPr/>
        </p:nvSpPr>
        <p:spPr>
          <a:xfrm>
            <a:off x="5563616" y="3711621"/>
            <a:ext cx="2170466"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LEADERSHIP</a:t>
            </a:r>
            <a:endParaRPr sz="3200" dirty="0">
              <a:latin typeface="Segoe UI Light"/>
              <a:cs typeface="Segoe UI Light"/>
            </a:endParaRPr>
          </a:p>
        </p:txBody>
      </p:sp>
      <p:sp>
        <p:nvSpPr>
          <p:cNvPr id="5" name="text 1"/>
          <p:cNvSpPr txBox="1"/>
          <p:nvPr/>
        </p:nvSpPr>
        <p:spPr>
          <a:xfrm>
            <a:off x="5563617" y="4126149"/>
            <a:ext cx="1019831" cy="492443"/>
          </a:xfrm>
          <a:prstGeom prst="rect">
            <a:avLst/>
          </a:prstGeom>
        </p:spPr>
        <p:txBody>
          <a:bodyPr vert="horz" wrap="none" lIns="0" tIns="0" rIns="0" bIns="0" rtlCol="0">
            <a:spAutoFit/>
          </a:bodyPr>
          <a:lstStyle/>
          <a:p>
            <a:pPr marL="0">
              <a:lnSpc>
                <a:spcPct val="100000"/>
              </a:lnSpc>
            </a:pPr>
            <a:r>
              <a:rPr sz="3200" spc="10" dirty="0">
                <a:solidFill>
                  <a:srgbClr val="FFFFFF"/>
                </a:solidFill>
                <a:latin typeface="Segoe UI Light"/>
                <a:cs typeface="Segoe UI Light"/>
              </a:rPr>
              <a:t>TEAM</a:t>
            </a:r>
            <a:endParaRPr sz="3200" dirty="0">
              <a:latin typeface="Segoe UI Light"/>
              <a:cs typeface="Segoe UI Light"/>
            </a:endParaRPr>
          </a:p>
        </p:txBody>
      </p:sp>
      <p:sp>
        <p:nvSpPr>
          <p:cNvPr id="6" name="text 1"/>
          <p:cNvSpPr txBox="1"/>
          <p:nvPr/>
        </p:nvSpPr>
        <p:spPr>
          <a:xfrm>
            <a:off x="8923528" y="4923859"/>
            <a:ext cx="50976"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5</a:t>
            </a:r>
            <a:endParaRPr sz="700" dirty="0">
              <a:latin typeface="Segoe UI Semibold"/>
              <a:cs typeface="Segoe UI Semibold"/>
            </a:endParaRPr>
          </a:p>
        </p:txBody>
      </p:sp>
      <p:pic>
        <p:nvPicPr>
          <p:cNvPr id="12"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3350"/>
            <a:ext cx="8839200" cy="784098"/>
          </a:xfrm>
          <a:prstGeom prst="rect">
            <a:avLst/>
          </a:prstGeom>
          <a:effectLst>
            <a:innerShdw blurRad="63500" dist="50800" dir="16200000">
              <a:prstClr val="black">
                <a:alpha val="50000"/>
              </a:prstClr>
            </a:innerShdw>
          </a:effectLst>
        </p:spPr>
      </p:pic>
      <p:sp>
        <p:nvSpPr>
          <p:cNvPr id="32" name="Isosceles Triangle 31"/>
          <p:cNvSpPr/>
          <p:nvPr/>
        </p:nvSpPr>
        <p:spPr>
          <a:xfrm rot="5400000">
            <a:off x="9525" y="-9523"/>
            <a:ext cx="1047752" cy="1066799"/>
          </a:xfrm>
          <a:prstGeom prst="triangle">
            <a:avLst/>
          </a:prstGeom>
          <a:solidFill>
            <a:schemeClr val="bg1"/>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1"/>
          <p:cNvSpPr txBox="1"/>
          <p:nvPr/>
        </p:nvSpPr>
        <p:spPr>
          <a:xfrm>
            <a:off x="1288984" y="163581"/>
            <a:ext cx="6559616" cy="324704"/>
          </a:xfrm>
          <a:prstGeom prst="rect">
            <a:avLst/>
          </a:prstGeom>
        </p:spPr>
        <p:txBody>
          <a:bodyPr vert="horz" wrap="none" lIns="0" tIns="0" rIns="0" bIns="0" rtlCol="0">
            <a:spAutoFit/>
          </a:bodyPr>
          <a:lstStyle/>
          <a:p>
            <a:pPr marL="0">
              <a:lnSpc>
                <a:spcPct val="100000"/>
              </a:lnSpc>
            </a:pPr>
            <a:r>
              <a:rPr sz="2110" spc="10" dirty="0">
                <a:solidFill>
                  <a:srgbClr val="FFFFFF"/>
                </a:solidFill>
                <a:latin typeface="Segoe UI Semibold"/>
                <a:cs typeface="Segoe UI Semibold"/>
              </a:rPr>
              <a:t>PROFESSIONAL BOARD OF DIRECTORS BACKED BY A</a:t>
            </a:r>
            <a:endParaRPr sz="2100" dirty="0">
              <a:latin typeface="Segoe UI Semibold"/>
              <a:cs typeface="Segoe UI Semibold"/>
            </a:endParaRPr>
          </a:p>
        </p:txBody>
      </p:sp>
      <p:sp>
        <p:nvSpPr>
          <p:cNvPr id="3" name="text 1"/>
          <p:cNvSpPr txBox="1"/>
          <p:nvPr/>
        </p:nvSpPr>
        <p:spPr>
          <a:xfrm>
            <a:off x="1295400" y="448569"/>
            <a:ext cx="1955215" cy="338554"/>
          </a:xfrm>
          <a:prstGeom prst="rect">
            <a:avLst/>
          </a:prstGeom>
        </p:spPr>
        <p:txBody>
          <a:bodyPr vert="horz" wrap="none" lIns="0" tIns="0" rIns="0" bIns="0" rtlCol="0">
            <a:spAutoFit/>
          </a:bodyPr>
          <a:lstStyle/>
          <a:p>
            <a:pPr marL="0">
              <a:lnSpc>
                <a:spcPct val="100000"/>
              </a:lnSpc>
            </a:pPr>
            <a:r>
              <a:rPr sz="2200" spc="10" dirty="0">
                <a:solidFill>
                  <a:srgbClr val="FFFFFF"/>
                </a:solidFill>
                <a:latin typeface="Segoe UI Semibold"/>
                <a:cs typeface="Segoe UI Semibold"/>
              </a:rPr>
              <a:t>STRONG TEAM</a:t>
            </a:r>
            <a:endParaRPr sz="2200" dirty="0">
              <a:latin typeface="Segoe UI Semibold"/>
              <a:cs typeface="Segoe UI Semibold"/>
            </a:endParaRPr>
          </a:p>
        </p:txBody>
      </p:sp>
      <p:sp>
        <p:nvSpPr>
          <p:cNvPr id="4" name="text 1"/>
          <p:cNvSpPr txBox="1"/>
          <p:nvPr/>
        </p:nvSpPr>
        <p:spPr>
          <a:xfrm>
            <a:off x="1511556" y="1616577"/>
            <a:ext cx="883255" cy="123111"/>
          </a:xfrm>
          <a:prstGeom prst="rect">
            <a:avLst/>
          </a:prstGeom>
        </p:spPr>
        <p:txBody>
          <a:bodyPr vert="horz" wrap="none" lIns="0" tIns="0" rIns="0" bIns="0" rtlCol="0">
            <a:spAutoFit/>
          </a:bodyPr>
          <a:lstStyle/>
          <a:p>
            <a:pPr marL="0">
              <a:lnSpc>
                <a:spcPct val="100000"/>
              </a:lnSpc>
            </a:pPr>
            <a:r>
              <a:rPr sz="800" spc="10" dirty="0">
                <a:solidFill>
                  <a:srgbClr val="3B5CAD"/>
                </a:solidFill>
                <a:latin typeface="Segoe UI Semibold"/>
                <a:cs typeface="Segoe UI Semibold"/>
              </a:rPr>
              <a:t>D</a:t>
            </a:r>
            <a:r>
              <a:rPr lang="en-US" sz="800" spc="10" dirty="0">
                <a:solidFill>
                  <a:srgbClr val="3B5CAD"/>
                </a:solidFill>
                <a:latin typeface="Segoe UI Semibold"/>
                <a:cs typeface="Segoe UI Semibold"/>
              </a:rPr>
              <a:t>EEPAK</a:t>
            </a:r>
            <a:r>
              <a:rPr sz="800" spc="10" dirty="0">
                <a:solidFill>
                  <a:srgbClr val="3B5CAD"/>
                </a:solidFill>
                <a:latin typeface="Segoe UI Semibold"/>
                <a:cs typeface="Segoe UI Semibold"/>
              </a:rPr>
              <a:t> C. MEHTA</a:t>
            </a:r>
            <a:endParaRPr sz="800" dirty="0">
              <a:latin typeface="Segoe UI Semibold"/>
              <a:cs typeface="Segoe UI Semibold"/>
            </a:endParaRPr>
          </a:p>
        </p:txBody>
      </p:sp>
      <p:sp>
        <p:nvSpPr>
          <p:cNvPr id="5" name="text 1"/>
          <p:cNvSpPr txBox="1"/>
          <p:nvPr/>
        </p:nvSpPr>
        <p:spPr>
          <a:xfrm>
            <a:off x="1511555" y="1734135"/>
            <a:ext cx="1047403" cy="92333"/>
          </a:xfrm>
          <a:prstGeom prst="rect">
            <a:avLst/>
          </a:prstGeom>
        </p:spPr>
        <p:txBody>
          <a:bodyPr vert="horz" wrap="none" lIns="0" tIns="0" rIns="0" bIns="0" rtlCol="0">
            <a:spAutoFit/>
          </a:bodyPr>
          <a:lstStyle/>
          <a:p>
            <a:pPr marL="0">
              <a:lnSpc>
                <a:spcPct val="100000"/>
              </a:lnSpc>
            </a:pPr>
            <a:r>
              <a:rPr sz="600" spc="10" dirty="0">
                <a:solidFill>
                  <a:srgbClr val="3E3E3E"/>
                </a:solidFill>
                <a:latin typeface="Segoe UI Light"/>
                <a:cs typeface="Segoe UI Light"/>
              </a:rPr>
              <a:t>Chairman &amp; Managing Director</a:t>
            </a:r>
            <a:endParaRPr sz="600" dirty="0">
              <a:latin typeface="Segoe UI Light"/>
              <a:cs typeface="Segoe UI Light"/>
            </a:endParaRPr>
          </a:p>
        </p:txBody>
      </p:sp>
      <p:sp>
        <p:nvSpPr>
          <p:cNvPr id="6" name="text 1"/>
          <p:cNvSpPr txBox="1"/>
          <p:nvPr/>
        </p:nvSpPr>
        <p:spPr>
          <a:xfrm>
            <a:off x="1511556" y="1909386"/>
            <a:ext cx="1374735" cy="964880"/>
          </a:xfrm>
          <a:prstGeom prst="rect">
            <a:avLst/>
          </a:prstGeom>
        </p:spPr>
        <p:txBody>
          <a:bodyPr vert="horz" wrap="none" lIns="0" tIns="0" rIns="0" bIns="0" rtlCol="0">
            <a:spAutoFit/>
          </a:bodyPr>
          <a:lstStyle/>
          <a:p>
            <a:pPr marL="0" algn="just">
              <a:lnSpc>
                <a:spcPct val="100000"/>
              </a:lnSpc>
            </a:pPr>
            <a:r>
              <a:rPr sz="700" spc="10" dirty="0">
                <a:solidFill>
                  <a:srgbClr val="3E3E3E"/>
                </a:solidFill>
                <a:latin typeface="Segoe UI Light"/>
                <a:cs typeface="Segoe UI Light"/>
              </a:rPr>
              <a:t>D. C. Mehta is a dynamic</a:t>
            </a:r>
            <a:endParaRPr sz="700" dirty="0">
              <a:latin typeface="Segoe UI Light"/>
              <a:cs typeface="Segoe UI Light"/>
            </a:endParaRPr>
          </a:p>
          <a:p>
            <a:pPr marL="0" algn="just">
              <a:lnSpc>
                <a:spcPct val="100000"/>
              </a:lnSpc>
            </a:pPr>
            <a:r>
              <a:rPr sz="700" spc="10" dirty="0">
                <a:solidFill>
                  <a:srgbClr val="3E3E3E"/>
                </a:solidFill>
                <a:latin typeface="Segoe UI Light"/>
                <a:cs typeface="Segoe UI Light"/>
              </a:rPr>
              <a:t>personality whose business acumen</a:t>
            </a:r>
            <a:endParaRPr sz="700" dirty="0">
              <a:latin typeface="Segoe UI Light"/>
              <a:cs typeface="Segoe UI Light"/>
            </a:endParaRPr>
          </a:p>
          <a:p>
            <a:pPr marL="0" algn="just">
              <a:lnSpc>
                <a:spcPct val="100000"/>
              </a:lnSpc>
            </a:pPr>
            <a:r>
              <a:rPr sz="700" spc="10" dirty="0">
                <a:solidFill>
                  <a:srgbClr val="3E3E3E"/>
                </a:solidFill>
                <a:latin typeface="Segoe UI Light"/>
                <a:cs typeface="Segoe UI Light"/>
              </a:rPr>
              <a:t>has enabled the Company to take</a:t>
            </a:r>
            <a:endParaRPr sz="700" dirty="0">
              <a:latin typeface="Segoe UI Light"/>
              <a:cs typeface="Segoe UI Light"/>
            </a:endParaRPr>
          </a:p>
          <a:p>
            <a:pPr marL="0" algn="just">
              <a:lnSpc>
                <a:spcPct val="100000"/>
              </a:lnSpc>
            </a:pPr>
            <a:r>
              <a:rPr sz="700" spc="10" dirty="0">
                <a:solidFill>
                  <a:srgbClr val="3E3E3E"/>
                </a:solidFill>
                <a:latin typeface="Segoe UI Light"/>
                <a:cs typeface="Segoe UI Light"/>
              </a:rPr>
              <a:t>swift strides forward and achieve</a:t>
            </a:r>
            <a:endParaRPr sz="700" dirty="0">
              <a:latin typeface="Segoe UI Light"/>
              <a:cs typeface="Segoe UI Light"/>
            </a:endParaRPr>
          </a:p>
          <a:p>
            <a:pPr marL="0" algn="just">
              <a:lnSpc>
                <a:spcPct val="100000"/>
              </a:lnSpc>
            </a:pPr>
            <a:r>
              <a:rPr sz="700" spc="10" dirty="0">
                <a:solidFill>
                  <a:srgbClr val="3E3E3E"/>
                </a:solidFill>
                <a:latin typeface="Segoe UI Light"/>
                <a:cs typeface="Segoe UI Light"/>
              </a:rPr>
              <a:t>new laurels, year after year. He is at</a:t>
            </a:r>
            <a:endParaRPr sz="700" dirty="0">
              <a:latin typeface="Segoe UI Light"/>
              <a:cs typeface="Segoe UI Light"/>
            </a:endParaRPr>
          </a:p>
          <a:p>
            <a:pPr marL="0" algn="just">
              <a:lnSpc>
                <a:spcPct val="100000"/>
              </a:lnSpc>
            </a:pPr>
            <a:r>
              <a:rPr sz="700" spc="10" dirty="0">
                <a:solidFill>
                  <a:srgbClr val="3E3E3E"/>
                </a:solidFill>
                <a:latin typeface="Segoe UI Light"/>
                <a:cs typeface="Segoe UI Light"/>
              </a:rPr>
              <a:t>the helm of affairs at Deepak Nitrite</a:t>
            </a:r>
            <a:endParaRPr sz="700" dirty="0">
              <a:latin typeface="Segoe UI Light"/>
              <a:cs typeface="Segoe UI Light"/>
            </a:endParaRPr>
          </a:p>
          <a:p>
            <a:pPr marL="0" algn="just">
              <a:lnSpc>
                <a:spcPct val="100000"/>
              </a:lnSpc>
            </a:pPr>
            <a:r>
              <a:rPr sz="670" spc="10" dirty="0">
                <a:solidFill>
                  <a:srgbClr val="3E3E3E"/>
                </a:solidFill>
                <a:latin typeface="Segoe UI Light"/>
                <a:cs typeface="Segoe UI Light"/>
              </a:rPr>
              <a:t>for the last 3</a:t>
            </a:r>
            <a:r>
              <a:rPr lang="en-US" sz="670" spc="10" dirty="0">
                <a:solidFill>
                  <a:srgbClr val="3E3E3E"/>
                </a:solidFill>
                <a:latin typeface="Segoe UI Light"/>
                <a:cs typeface="Segoe UI Light"/>
              </a:rPr>
              <a:t>9</a:t>
            </a:r>
            <a:r>
              <a:rPr sz="670" spc="10" dirty="0">
                <a:solidFill>
                  <a:srgbClr val="3E3E3E"/>
                </a:solidFill>
                <a:latin typeface="Segoe UI Light"/>
                <a:cs typeface="Segoe UI Light"/>
              </a:rPr>
              <a:t> years. He is a Science</a:t>
            </a:r>
            <a:endParaRPr sz="600" dirty="0">
              <a:latin typeface="Segoe UI Light"/>
              <a:cs typeface="Segoe UI Light"/>
            </a:endParaRPr>
          </a:p>
          <a:p>
            <a:pPr marL="0" algn="just">
              <a:lnSpc>
                <a:spcPct val="100000"/>
              </a:lnSpc>
            </a:pPr>
            <a:r>
              <a:rPr sz="700" spc="10" dirty="0">
                <a:solidFill>
                  <a:srgbClr val="3E3E3E"/>
                </a:solidFill>
                <a:latin typeface="Segoe UI Light"/>
                <a:cs typeface="Segoe UI Light"/>
              </a:rPr>
              <a:t>Graduate from the University of</a:t>
            </a:r>
            <a:endParaRPr sz="700" dirty="0">
              <a:latin typeface="Segoe UI Light"/>
              <a:cs typeface="Segoe UI Light"/>
            </a:endParaRPr>
          </a:p>
          <a:p>
            <a:pPr marL="0" algn="just">
              <a:lnSpc>
                <a:spcPct val="100000"/>
              </a:lnSpc>
            </a:pPr>
            <a:r>
              <a:rPr sz="700" spc="10" dirty="0">
                <a:solidFill>
                  <a:srgbClr val="3E3E3E"/>
                </a:solidFill>
                <a:latin typeface="Segoe UI Light"/>
                <a:cs typeface="Segoe UI Light"/>
              </a:rPr>
              <a:t>Bombay.</a:t>
            </a:r>
            <a:endParaRPr sz="700" dirty="0">
              <a:latin typeface="Segoe UI Light"/>
              <a:cs typeface="Segoe UI Light"/>
            </a:endParaRPr>
          </a:p>
        </p:txBody>
      </p:sp>
      <p:sp>
        <p:nvSpPr>
          <p:cNvPr id="10" name="text 1"/>
          <p:cNvSpPr txBox="1"/>
          <p:nvPr/>
        </p:nvSpPr>
        <p:spPr>
          <a:xfrm>
            <a:off x="7412991" y="1601338"/>
            <a:ext cx="956993" cy="123111"/>
          </a:xfrm>
          <a:prstGeom prst="rect">
            <a:avLst/>
          </a:prstGeom>
        </p:spPr>
        <p:txBody>
          <a:bodyPr vert="horz" wrap="none" lIns="0" tIns="0" rIns="0" bIns="0" rtlCol="0">
            <a:spAutoFit/>
          </a:bodyPr>
          <a:lstStyle/>
          <a:p>
            <a:pPr marL="0">
              <a:lnSpc>
                <a:spcPct val="100000"/>
              </a:lnSpc>
            </a:pPr>
            <a:r>
              <a:rPr sz="800" spc="10" dirty="0">
                <a:solidFill>
                  <a:srgbClr val="3B5CAD"/>
                </a:solidFill>
                <a:latin typeface="Segoe UI Semibold"/>
                <a:cs typeface="Segoe UI Semibold"/>
              </a:rPr>
              <a:t>SANJAY UPADHYAY</a:t>
            </a:r>
            <a:endParaRPr sz="800" dirty="0">
              <a:latin typeface="Segoe UI Semibold"/>
              <a:cs typeface="Segoe UI Semibold"/>
            </a:endParaRPr>
          </a:p>
        </p:txBody>
      </p:sp>
      <p:sp>
        <p:nvSpPr>
          <p:cNvPr id="17" name="text 1"/>
          <p:cNvSpPr txBox="1"/>
          <p:nvPr/>
        </p:nvSpPr>
        <p:spPr>
          <a:xfrm>
            <a:off x="7412990" y="1723466"/>
            <a:ext cx="1315104" cy="87716"/>
          </a:xfrm>
          <a:prstGeom prst="rect">
            <a:avLst/>
          </a:prstGeom>
        </p:spPr>
        <p:txBody>
          <a:bodyPr vert="horz" wrap="none" lIns="0" tIns="0" rIns="0" bIns="0" rtlCol="0">
            <a:spAutoFit/>
          </a:bodyPr>
          <a:lstStyle/>
          <a:p>
            <a:pPr marL="0">
              <a:lnSpc>
                <a:spcPct val="100000"/>
              </a:lnSpc>
            </a:pPr>
            <a:r>
              <a:rPr sz="570" spc="10" dirty="0">
                <a:solidFill>
                  <a:srgbClr val="3E3E3E"/>
                </a:solidFill>
                <a:latin typeface="Segoe UI Light"/>
                <a:cs typeface="Segoe UI Light"/>
              </a:rPr>
              <a:t>Director, Finance &amp; Chief Financial Officer</a:t>
            </a:r>
            <a:endParaRPr sz="500" dirty="0">
              <a:latin typeface="Segoe UI Light"/>
              <a:cs typeface="Segoe UI Light"/>
            </a:endParaRPr>
          </a:p>
        </p:txBody>
      </p:sp>
      <p:sp>
        <p:nvSpPr>
          <p:cNvPr id="18" name="text 1"/>
          <p:cNvSpPr txBox="1"/>
          <p:nvPr/>
        </p:nvSpPr>
        <p:spPr>
          <a:xfrm>
            <a:off x="7412991" y="1885950"/>
            <a:ext cx="1654809" cy="861774"/>
          </a:xfrm>
          <a:prstGeom prst="rect">
            <a:avLst/>
          </a:prstGeom>
        </p:spPr>
        <p:txBody>
          <a:bodyPr vert="horz" wrap="square" lIns="0" tIns="0" rIns="0" bIns="0" rtlCol="0">
            <a:spAutoFit/>
          </a:bodyPr>
          <a:lstStyle/>
          <a:p>
            <a:pPr marL="0">
              <a:lnSpc>
                <a:spcPct val="100000"/>
              </a:lnSpc>
            </a:pPr>
            <a:r>
              <a:rPr sz="700" spc="10" dirty="0">
                <a:solidFill>
                  <a:srgbClr val="3E3E3E"/>
                </a:solidFill>
                <a:latin typeface="Segoe UI Light"/>
                <a:cs typeface="Segoe UI Light"/>
              </a:rPr>
              <a:t>Sanjay Upadhyay is an associate</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member of the Institute of Cost</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Accountants of India. He is also a Fellow</a:t>
            </a:r>
            <a:r>
              <a:rPr lang="en-US" sz="700" spc="10" dirty="0">
                <a:solidFill>
                  <a:srgbClr val="3E3E3E"/>
                </a:solidFill>
                <a:latin typeface="Segoe UI Light"/>
                <a:cs typeface="Segoe UI Light"/>
              </a:rPr>
              <a:t> member </a:t>
            </a:r>
            <a:r>
              <a:rPr sz="700" spc="10" dirty="0">
                <a:solidFill>
                  <a:srgbClr val="3E3E3E"/>
                </a:solidFill>
                <a:latin typeface="Segoe UI Light"/>
                <a:cs typeface="Segoe UI Light"/>
              </a:rPr>
              <a:t>of the Institute of Company Secretaries</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of India. He has vast experience in the</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areas of </a:t>
            </a:r>
            <a:r>
              <a:rPr lang="en-US" sz="700" spc="10" dirty="0">
                <a:solidFill>
                  <a:srgbClr val="3E3E3E"/>
                </a:solidFill>
                <a:latin typeface="Segoe UI Light"/>
                <a:cs typeface="Segoe UI Light"/>
              </a:rPr>
              <a:t>fin</a:t>
            </a:r>
            <a:r>
              <a:rPr sz="700" spc="10" dirty="0">
                <a:solidFill>
                  <a:srgbClr val="3E3E3E"/>
                </a:solidFill>
                <a:latin typeface="Segoe UI Light"/>
                <a:cs typeface="Segoe UI Light"/>
              </a:rPr>
              <a:t>ance, </a:t>
            </a:r>
            <a:r>
              <a:rPr lang="en-US" sz="700" spc="10" dirty="0">
                <a:solidFill>
                  <a:srgbClr val="3E3E3E"/>
                </a:solidFill>
                <a:latin typeface="Segoe UI Light"/>
                <a:cs typeface="Segoe UI Light"/>
              </a:rPr>
              <a:t>a</a:t>
            </a:r>
            <a:r>
              <a:rPr sz="700" spc="10" dirty="0">
                <a:solidFill>
                  <a:srgbClr val="3E3E3E"/>
                </a:solidFill>
                <a:latin typeface="Segoe UI Light"/>
                <a:cs typeface="Segoe UI Light"/>
              </a:rPr>
              <a:t>ccounts, </a:t>
            </a:r>
            <a:r>
              <a:rPr lang="en-US" sz="700" spc="10" dirty="0">
                <a:solidFill>
                  <a:srgbClr val="3E3E3E"/>
                </a:solidFill>
                <a:latin typeface="Segoe UI Light"/>
                <a:cs typeface="Segoe UI Light"/>
              </a:rPr>
              <a:t>c</a:t>
            </a:r>
            <a:r>
              <a:rPr sz="700" spc="10" dirty="0">
                <a:solidFill>
                  <a:srgbClr val="3E3E3E"/>
                </a:solidFill>
                <a:latin typeface="Segoe UI Light"/>
                <a:cs typeface="Segoe UI Light"/>
              </a:rPr>
              <a:t>ommercial</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and </a:t>
            </a:r>
            <a:r>
              <a:rPr lang="en-US" sz="700" spc="10" dirty="0">
                <a:solidFill>
                  <a:srgbClr val="3E3E3E"/>
                </a:solidFill>
                <a:latin typeface="Segoe UI Light"/>
                <a:cs typeface="Segoe UI Light"/>
              </a:rPr>
              <a:t>s</a:t>
            </a:r>
            <a:r>
              <a:rPr sz="700" spc="10" dirty="0">
                <a:solidFill>
                  <a:srgbClr val="3E3E3E"/>
                </a:solidFill>
                <a:latin typeface="Segoe UI Light"/>
                <a:cs typeface="Segoe UI Light"/>
              </a:rPr>
              <a:t>ecretarial </a:t>
            </a:r>
            <a:r>
              <a:rPr lang="en-US" sz="700" spc="10" dirty="0">
                <a:solidFill>
                  <a:srgbClr val="3E3E3E"/>
                </a:solidFill>
                <a:latin typeface="Segoe UI Light"/>
                <a:cs typeface="Segoe UI Light"/>
              </a:rPr>
              <a:t>f</a:t>
            </a:r>
            <a:r>
              <a:rPr sz="700" spc="10" dirty="0">
                <a:solidFill>
                  <a:srgbClr val="3E3E3E"/>
                </a:solidFill>
                <a:latin typeface="Segoe UI Light"/>
                <a:cs typeface="Segoe UI Light"/>
              </a:rPr>
              <a:t>unctions. He is</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associated with the Company since 1994.</a:t>
            </a:r>
            <a:endParaRPr sz="700" dirty="0">
              <a:latin typeface="Segoe UI Light"/>
              <a:cs typeface="Segoe UI Light"/>
            </a:endParaRPr>
          </a:p>
        </p:txBody>
      </p:sp>
      <p:sp>
        <p:nvSpPr>
          <p:cNvPr id="19" name="text 1"/>
          <p:cNvSpPr txBox="1"/>
          <p:nvPr/>
        </p:nvSpPr>
        <p:spPr>
          <a:xfrm>
            <a:off x="4418914" y="1698855"/>
            <a:ext cx="800540" cy="123111"/>
          </a:xfrm>
          <a:prstGeom prst="rect">
            <a:avLst/>
          </a:prstGeom>
        </p:spPr>
        <p:txBody>
          <a:bodyPr vert="horz" wrap="none" lIns="0" tIns="0" rIns="0" bIns="0" rtlCol="0">
            <a:spAutoFit/>
          </a:bodyPr>
          <a:lstStyle/>
          <a:p>
            <a:pPr marL="0">
              <a:lnSpc>
                <a:spcPct val="100000"/>
              </a:lnSpc>
            </a:pPr>
            <a:r>
              <a:rPr sz="800" spc="10" dirty="0">
                <a:solidFill>
                  <a:srgbClr val="3B5CAD"/>
                </a:solidFill>
                <a:latin typeface="Segoe UI Semibold"/>
                <a:cs typeface="Segoe UI Semibold"/>
              </a:rPr>
              <a:t>MAULIK MEHTA</a:t>
            </a:r>
            <a:endParaRPr sz="800" dirty="0">
              <a:latin typeface="Segoe UI Semibold"/>
              <a:cs typeface="Segoe UI Semibold"/>
            </a:endParaRPr>
          </a:p>
        </p:txBody>
      </p:sp>
      <p:sp>
        <p:nvSpPr>
          <p:cNvPr id="20" name="text 1"/>
          <p:cNvSpPr txBox="1"/>
          <p:nvPr/>
        </p:nvSpPr>
        <p:spPr>
          <a:xfrm>
            <a:off x="4418914" y="1825556"/>
            <a:ext cx="872034" cy="92333"/>
          </a:xfrm>
          <a:prstGeom prst="rect">
            <a:avLst/>
          </a:prstGeom>
        </p:spPr>
        <p:txBody>
          <a:bodyPr vert="horz" wrap="none" lIns="0" tIns="0" rIns="0" bIns="0" rtlCol="0">
            <a:spAutoFit/>
          </a:bodyPr>
          <a:lstStyle/>
          <a:p>
            <a:pPr marL="0">
              <a:lnSpc>
                <a:spcPct val="100000"/>
              </a:lnSpc>
            </a:pPr>
            <a:r>
              <a:rPr lang="en-US" sz="600" spc="10" dirty="0">
                <a:solidFill>
                  <a:srgbClr val="3E3E3E"/>
                </a:solidFill>
                <a:latin typeface="Segoe UI Light"/>
                <a:cs typeface="Segoe UI Light"/>
              </a:rPr>
              <a:t>CEO &amp; Executive Director</a:t>
            </a:r>
            <a:endParaRPr sz="600" dirty="0">
              <a:latin typeface="Segoe UI Light"/>
              <a:cs typeface="Segoe UI Light"/>
            </a:endParaRPr>
          </a:p>
        </p:txBody>
      </p:sp>
      <p:sp>
        <p:nvSpPr>
          <p:cNvPr id="21" name="text 1"/>
          <p:cNvSpPr txBox="1"/>
          <p:nvPr/>
        </p:nvSpPr>
        <p:spPr>
          <a:xfrm>
            <a:off x="1539241" y="3236589"/>
            <a:ext cx="747641" cy="123111"/>
          </a:xfrm>
          <a:prstGeom prst="rect">
            <a:avLst/>
          </a:prstGeom>
        </p:spPr>
        <p:txBody>
          <a:bodyPr vert="horz" wrap="none" lIns="0" tIns="0" rIns="0" bIns="0" rtlCol="0">
            <a:spAutoFit/>
          </a:bodyPr>
          <a:lstStyle/>
          <a:p>
            <a:pPr marL="0">
              <a:lnSpc>
                <a:spcPct val="100000"/>
              </a:lnSpc>
            </a:pPr>
            <a:r>
              <a:rPr sz="800" spc="10" dirty="0">
                <a:solidFill>
                  <a:srgbClr val="3B5CAD"/>
                </a:solidFill>
                <a:latin typeface="Segoe UI Semibold"/>
                <a:cs typeface="Segoe UI Semibold"/>
              </a:rPr>
              <a:t>A</a:t>
            </a:r>
            <a:r>
              <a:rPr lang="en-US" sz="800" spc="10" dirty="0">
                <a:solidFill>
                  <a:srgbClr val="3B5CAD"/>
                </a:solidFill>
                <a:latin typeface="Segoe UI Semibold"/>
                <a:cs typeface="Segoe UI Semibold"/>
              </a:rPr>
              <a:t>JAY</a:t>
            </a:r>
            <a:r>
              <a:rPr sz="800" spc="10" dirty="0">
                <a:solidFill>
                  <a:srgbClr val="3B5CAD"/>
                </a:solidFill>
                <a:latin typeface="Segoe UI Semibold"/>
                <a:cs typeface="Segoe UI Semibold"/>
              </a:rPr>
              <a:t> C. MEHTA</a:t>
            </a:r>
            <a:endParaRPr sz="800" dirty="0">
              <a:latin typeface="Segoe UI Semibold"/>
              <a:cs typeface="Segoe UI Semibold"/>
            </a:endParaRPr>
          </a:p>
        </p:txBody>
      </p:sp>
      <p:sp>
        <p:nvSpPr>
          <p:cNvPr id="22" name="text 1"/>
          <p:cNvSpPr txBox="1"/>
          <p:nvPr/>
        </p:nvSpPr>
        <p:spPr>
          <a:xfrm>
            <a:off x="1539242" y="3347796"/>
            <a:ext cx="734175" cy="92333"/>
          </a:xfrm>
          <a:prstGeom prst="rect">
            <a:avLst/>
          </a:prstGeom>
        </p:spPr>
        <p:txBody>
          <a:bodyPr vert="horz" wrap="none" lIns="0" tIns="0" rIns="0" bIns="0" rtlCol="0">
            <a:spAutoFit/>
          </a:bodyPr>
          <a:lstStyle/>
          <a:p>
            <a:pPr marL="0">
              <a:lnSpc>
                <a:spcPct val="100000"/>
              </a:lnSpc>
            </a:pPr>
            <a:r>
              <a:rPr lang="en-US" sz="600" dirty="0">
                <a:latin typeface="Segoe UI Light"/>
                <a:cs typeface="Segoe UI Light"/>
              </a:rPr>
              <a:t>Non Executive Director</a:t>
            </a:r>
            <a:endParaRPr sz="600" dirty="0">
              <a:latin typeface="Segoe UI Light"/>
              <a:cs typeface="Segoe UI Light"/>
            </a:endParaRPr>
          </a:p>
        </p:txBody>
      </p:sp>
      <p:sp>
        <p:nvSpPr>
          <p:cNvPr id="25" name="text 1"/>
          <p:cNvSpPr txBox="1"/>
          <p:nvPr/>
        </p:nvSpPr>
        <p:spPr>
          <a:xfrm>
            <a:off x="4418913" y="1970328"/>
            <a:ext cx="1374737" cy="857158"/>
          </a:xfrm>
          <a:prstGeom prst="rect">
            <a:avLst/>
          </a:prstGeom>
        </p:spPr>
        <p:txBody>
          <a:bodyPr vert="horz" wrap="square" lIns="0" tIns="0" rIns="0" bIns="0" rtlCol="0">
            <a:spAutoFit/>
          </a:bodyPr>
          <a:lstStyle/>
          <a:p>
            <a:pPr marL="0">
              <a:lnSpc>
                <a:spcPct val="100000"/>
              </a:lnSpc>
            </a:pPr>
            <a:r>
              <a:rPr sz="700" spc="10" dirty="0">
                <a:solidFill>
                  <a:srgbClr val="3E3E3E"/>
                </a:solidFill>
                <a:latin typeface="Segoe UI Light"/>
                <a:cs typeface="Segoe UI Light"/>
              </a:rPr>
              <a:t>Maulik D. Mehta holds a Bachelors</a:t>
            </a:r>
            <a:endParaRPr sz="700" dirty="0">
              <a:latin typeface="Segoe UI Light"/>
              <a:cs typeface="Segoe UI Light"/>
            </a:endParaRPr>
          </a:p>
          <a:p>
            <a:pPr marL="0">
              <a:lnSpc>
                <a:spcPct val="100000"/>
              </a:lnSpc>
            </a:pPr>
            <a:r>
              <a:rPr sz="670" spc="10" dirty="0">
                <a:solidFill>
                  <a:srgbClr val="3E3E3E"/>
                </a:solidFill>
                <a:latin typeface="Segoe UI Light"/>
                <a:cs typeface="Segoe UI Light"/>
              </a:rPr>
              <a:t>degree in Business Administration from</a:t>
            </a:r>
            <a:r>
              <a:rPr lang="en-US" sz="670" spc="10" dirty="0">
                <a:solidFill>
                  <a:srgbClr val="3E3E3E"/>
                </a:solidFill>
                <a:latin typeface="Segoe UI Light"/>
                <a:cs typeface="Segoe UI Light"/>
              </a:rPr>
              <a:t> </a:t>
            </a:r>
            <a:r>
              <a:rPr sz="700" spc="10" dirty="0">
                <a:solidFill>
                  <a:srgbClr val="3E3E3E"/>
                </a:solidFill>
                <a:latin typeface="Segoe UI Light"/>
                <a:cs typeface="Segoe UI Light"/>
              </a:rPr>
              <a:t>University of Liverpool, UK. He has also</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done Masters in Industrial and</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Organizational Psychology from</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Columbia University, USA. He has</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around </a:t>
            </a:r>
            <a:r>
              <a:rPr lang="en-US" sz="700" spc="10" dirty="0">
                <a:solidFill>
                  <a:srgbClr val="3E3E3E"/>
                </a:solidFill>
                <a:latin typeface="Segoe UI Light"/>
                <a:cs typeface="Segoe UI Light"/>
              </a:rPr>
              <a:t>9</a:t>
            </a:r>
            <a:r>
              <a:rPr sz="700" spc="10" dirty="0">
                <a:solidFill>
                  <a:srgbClr val="3E3E3E"/>
                </a:solidFill>
                <a:latin typeface="Segoe UI Light"/>
                <a:cs typeface="Segoe UI Light"/>
              </a:rPr>
              <a:t> years of experience in</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the areas of Business Development.</a:t>
            </a:r>
            <a:endParaRPr sz="700" dirty="0">
              <a:latin typeface="Segoe UI Light"/>
              <a:cs typeface="Segoe UI Light"/>
            </a:endParaRPr>
          </a:p>
        </p:txBody>
      </p:sp>
      <p:sp>
        <p:nvSpPr>
          <p:cNvPr id="26" name="text 1"/>
          <p:cNvSpPr txBox="1"/>
          <p:nvPr/>
        </p:nvSpPr>
        <p:spPr>
          <a:xfrm>
            <a:off x="1538479" y="3508063"/>
            <a:ext cx="1433321" cy="754053"/>
          </a:xfrm>
          <a:prstGeom prst="rect">
            <a:avLst/>
          </a:prstGeom>
        </p:spPr>
        <p:txBody>
          <a:bodyPr vert="horz" wrap="square" lIns="0" tIns="0" rIns="0" bIns="0" rtlCol="0">
            <a:spAutoFit/>
          </a:bodyPr>
          <a:lstStyle/>
          <a:p>
            <a:pPr marL="0">
              <a:lnSpc>
                <a:spcPct val="100000"/>
              </a:lnSpc>
            </a:pPr>
            <a:r>
              <a:rPr sz="700" spc="10" dirty="0">
                <a:solidFill>
                  <a:srgbClr val="3E3E3E"/>
                </a:solidFill>
                <a:latin typeface="Segoe UI Light"/>
                <a:cs typeface="Segoe UI Light"/>
              </a:rPr>
              <a:t>A. C. Mehta has been actively</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associated with the Company since 1984.</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With extensive experience,</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a comprehensive approach and strong</a:t>
            </a:r>
            <a:r>
              <a:rPr lang="en-US" sz="700" spc="10" dirty="0">
                <a:solidFill>
                  <a:srgbClr val="3E3E3E"/>
                </a:solidFill>
                <a:latin typeface="Segoe UI Light"/>
                <a:cs typeface="Segoe UI Light"/>
              </a:rPr>
              <a:t> </a:t>
            </a:r>
            <a:r>
              <a:rPr sz="639" spc="10" dirty="0">
                <a:solidFill>
                  <a:srgbClr val="3E3E3E"/>
                </a:solidFill>
                <a:latin typeface="Segoe UI Light"/>
                <a:cs typeface="Segoe UI Light"/>
              </a:rPr>
              <a:t>industry foresight, he has paved the way for</a:t>
            </a:r>
            <a:r>
              <a:rPr lang="en-US" sz="639" spc="10" dirty="0">
                <a:solidFill>
                  <a:srgbClr val="3E3E3E"/>
                </a:solidFill>
                <a:latin typeface="Segoe UI Light"/>
                <a:cs typeface="Segoe UI Light"/>
              </a:rPr>
              <a:t> </a:t>
            </a:r>
            <a:r>
              <a:rPr sz="700" spc="10" dirty="0">
                <a:solidFill>
                  <a:srgbClr val="3E3E3E"/>
                </a:solidFill>
                <a:latin typeface="Segoe UI Light"/>
                <a:cs typeface="Segoe UI Light"/>
              </a:rPr>
              <a:t>innovation and excellence in the Company.</a:t>
            </a:r>
            <a:endParaRPr sz="700" dirty="0">
              <a:latin typeface="Segoe UI Light"/>
              <a:cs typeface="Segoe UI Light"/>
            </a:endParaRPr>
          </a:p>
        </p:txBody>
      </p:sp>
      <p:sp>
        <p:nvSpPr>
          <p:cNvPr id="28" name="text 1"/>
          <p:cNvSpPr txBox="1"/>
          <p:nvPr/>
        </p:nvSpPr>
        <p:spPr>
          <a:xfrm>
            <a:off x="8923529" y="4923859"/>
            <a:ext cx="50976"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6</a:t>
            </a:r>
            <a:endParaRPr sz="700" dirty="0">
              <a:latin typeface="Segoe UI Semibold"/>
              <a:cs typeface="Segoe UI Semibold"/>
            </a:endParaRPr>
          </a:p>
        </p:txBody>
      </p:sp>
      <p:pic>
        <p:nvPicPr>
          <p:cNvPr id="1027" name="Picture 3" descr="Z:\E Drive\Board Members Pic\Pi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09750"/>
            <a:ext cx="1224000" cy="919943"/>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9" name="Picture 5" descr="Z:\E Drive\Board Members Pic\Pic-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1869" y="1802550"/>
            <a:ext cx="1194024" cy="921600"/>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Z:\E Drive\Board Members Pic\Pic-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759" y="1802111"/>
            <a:ext cx="1224000" cy="925822"/>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1" name="Picture 7" descr="Z:\E Drive\Board Members Pic\Pic-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329764"/>
            <a:ext cx="1224000" cy="902097"/>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34" name="text 1"/>
          <p:cNvSpPr txBox="1"/>
          <p:nvPr/>
        </p:nvSpPr>
        <p:spPr>
          <a:xfrm>
            <a:off x="4569610" y="3174046"/>
            <a:ext cx="829394" cy="118494"/>
          </a:xfrm>
          <a:prstGeom prst="rect">
            <a:avLst/>
          </a:prstGeom>
        </p:spPr>
        <p:txBody>
          <a:bodyPr vert="horz" wrap="none" lIns="0" tIns="0" rIns="0" bIns="0" rtlCol="0">
            <a:spAutoFit/>
          </a:bodyPr>
          <a:lstStyle/>
          <a:p>
            <a:pPr marL="0">
              <a:lnSpc>
                <a:spcPct val="100000"/>
              </a:lnSpc>
            </a:pPr>
            <a:r>
              <a:rPr sz="770" spc="10" dirty="0">
                <a:solidFill>
                  <a:srgbClr val="3B5CAD"/>
                </a:solidFill>
                <a:latin typeface="Segoe UI Semibold"/>
                <a:cs typeface="Segoe UI Semibold"/>
              </a:rPr>
              <a:t>SUDHIR MANKAD</a:t>
            </a:r>
            <a:endParaRPr sz="700" dirty="0">
              <a:latin typeface="Segoe UI Semibold"/>
              <a:cs typeface="Segoe UI Semibold"/>
            </a:endParaRPr>
          </a:p>
        </p:txBody>
      </p:sp>
      <p:sp>
        <p:nvSpPr>
          <p:cNvPr id="35" name="text 1"/>
          <p:cNvSpPr txBox="1"/>
          <p:nvPr/>
        </p:nvSpPr>
        <p:spPr>
          <a:xfrm>
            <a:off x="4569610" y="3302018"/>
            <a:ext cx="713337" cy="92333"/>
          </a:xfrm>
          <a:prstGeom prst="rect">
            <a:avLst/>
          </a:prstGeom>
        </p:spPr>
        <p:txBody>
          <a:bodyPr vert="horz" wrap="none" lIns="0" tIns="0" rIns="0" bIns="0" rtlCol="0">
            <a:spAutoFit/>
          </a:bodyPr>
          <a:lstStyle/>
          <a:p>
            <a:pPr marL="0">
              <a:lnSpc>
                <a:spcPct val="100000"/>
              </a:lnSpc>
            </a:pPr>
            <a:r>
              <a:rPr sz="600" spc="10" dirty="0">
                <a:solidFill>
                  <a:srgbClr val="3E3E3E"/>
                </a:solidFill>
                <a:latin typeface="Segoe UI Light"/>
                <a:cs typeface="Segoe UI Light"/>
              </a:rPr>
              <a:t>Independent Director</a:t>
            </a:r>
            <a:endParaRPr sz="600" dirty="0">
              <a:latin typeface="Segoe UI Light"/>
              <a:cs typeface="Segoe UI Light"/>
            </a:endParaRPr>
          </a:p>
        </p:txBody>
      </p:sp>
      <p:sp>
        <p:nvSpPr>
          <p:cNvPr id="36" name="text 1"/>
          <p:cNvSpPr txBox="1"/>
          <p:nvPr/>
        </p:nvSpPr>
        <p:spPr>
          <a:xfrm>
            <a:off x="4569609" y="3478032"/>
            <a:ext cx="1297791" cy="852413"/>
          </a:xfrm>
          <a:prstGeom prst="rect">
            <a:avLst/>
          </a:prstGeom>
        </p:spPr>
        <p:txBody>
          <a:bodyPr vert="horz" wrap="none" lIns="0" tIns="0" rIns="0" bIns="0" rtlCol="0">
            <a:spAutoFit/>
          </a:bodyPr>
          <a:lstStyle/>
          <a:p>
            <a:pPr marL="0">
              <a:lnSpc>
                <a:spcPct val="100000"/>
              </a:lnSpc>
            </a:pPr>
            <a:r>
              <a:rPr sz="700" spc="10" dirty="0">
                <a:solidFill>
                  <a:srgbClr val="3E3E3E"/>
                </a:solidFill>
                <a:latin typeface="Segoe UI Light"/>
                <a:cs typeface="Segoe UI Light"/>
              </a:rPr>
              <a:t>Sudhir Mankad, IAS (Retd.), has</a:t>
            </a:r>
            <a:endParaRPr sz="700" dirty="0">
              <a:latin typeface="Segoe UI Light"/>
              <a:cs typeface="Segoe UI Light"/>
            </a:endParaRPr>
          </a:p>
          <a:p>
            <a:pPr marL="0">
              <a:lnSpc>
                <a:spcPct val="100000"/>
              </a:lnSpc>
            </a:pPr>
            <a:r>
              <a:rPr sz="639" spc="10" dirty="0">
                <a:solidFill>
                  <a:srgbClr val="3E3E3E"/>
                </a:solidFill>
                <a:latin typeface="Segoe UI Light"/>
                <a:cs typeface="Segoe UI Light"/>
              </a:rPr>
              <a:t>served in senior positions, both with</a:t>
            </a:r>
            <a:endParaRPr sz="600" dirty="0">
              <a:latin typeface="Segoe UI Light"/>
              <a:cs typeface="Segoe UI Light"/>
            </a:endParaRPr>
          </a:p>
          <a:p>
            <a:pPr marL="0">
              <a:lnSpc>
                <a:spcPct val="100000"/>
              </a:lnSpc>
            </a:pPr>
            <a:r>
              <a:rPr sz="700" spc="10" dirty="0">
                <a:solidFill>
                  <a:srgbClr val="3E3E3E"/>
                </a:solidFill>
                <a:latin typeface="Segoe UI Light"/>
                <a:cs typeface="Segoe UI Light"/>
              </a:rPr>
              <a:t>the Government of India and the</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Government of Gujarat. His last</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assignment was Chief Secretary,</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Government of Gujarat. He has</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served as a Director/Chairman on</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the Board of several companies.</a:t>
            </a:r>
            <a:endParaRPr sz="700" dirty="0">
              <a:latin typeface="Segoe UI Light"/>
              <a:cs typeface="Segoe UI Light"/>
            </a:endParaRPr>
          </a:p>
        </p:txBody>
      </p:sp>
      <p:pic>
        <p:nvPicPr>
          <p:cNvPr id="37" name="Picture 3" descr="Z:\E Drive\Board Members Pic\Pic-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20894" y="3287864"/>
            <a:ext cx="1224000" cy="890181"/>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3350"/>
            <a:ext cx="8839200" cy="784098"/>
          </a:xfrm>
          <a:prstGeom prst="rect">
            <a:avLst/>
          </a:prstGeom>
          <a:effectLst>
            <a:innerShdw blurRad="63500" dist="50800" dir="16200000">
              <a:prstClr val="black">
                <a:alpha val="50000"/>
              </a:prstClr>
            </a:innerShdw>
          </a:effectLst>
        </p:spPr>
      </p:pic>
      <p:sp>
        <p:nvSpPr>
          <p:cNvPr id="32" name="Isosceles Triangle 31"/>
          <p:cNvSpPr/>
          <p:nvPr/>
        </p:nvSpPr>
        <p:spPr>
          <a:xfrm rot="5400000">
            <a:off x="9525" y="-9523"/>
            <a:ext cx="1047752" cy="1066799"/>
          </a:xfrm>
          <a:prstGeom prst="triangle">
            <a:avLst/>
          </a:prstGeom>
          <a:solidFill>
            <a:schemeClr val="bg1"/>
          </a:solidFill>
          <a:ln>
            <a:solidFill>
              <a:schemeClr val="bg1"/>
            </a:solid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1"/>
          <p:cNvSpPr txBox="1"/>
          <p:nvPr/>
        </p:nvSpPr>
        <p:spPr>
          <a:xfrm>
            <a:off x="1288984" y="163581"/>
            <a:ext cx="6559616" cy="324704"/>
          </a:xfrm>
          <a:prstGeom prst="rect">
            <a:avLst/>
          </a:prstGeom>
        </p:spPr>
        <p:txBody>
          <a:bodyPr vert="horz" wrap="none" lIns="0" tIns="0" rIns="0" bIns="0" rtlCol="0">
            <a:spAutoFit/>
          </a:bodyPr>
          <a:lstStyle/>
          <a:p>
            <a:pPr marL="0">
              <a:lnSpc>
                <a:spcPct val="100000"/>
              </a:lnSpc>
            </a:pPr>
            <a:r>
              <a:rPr sz="2110" spc="10" dirty="0">
                <a:solidFill>
                  <a:srgbClr val="FFFFFF"/>
                </a:solidFill>
                <a:latin typeface="Segoe UI Semibold"/>
                <a:cs typeface="Segoe UI Semibold"/>
              </a:rPr>
              <a:t>PROFESSIONAL BOARD OF DIRECTORS BACKED BY A</a:t>
            </a:r>
            <a:endParaRPr sz="2100" dirty="0">
              <a:latin typeface="Segoe UI Semibold"/>
              <a:cs typeface="Segoe UI Semibold"/>
            </a:endParaRPr>
          </a:p>
        </p:txBody>
      </p:sp>
      <p:sp>
        <p:nvSpPr>
          <p:cNvPr id="3" name="text 1"/>
          <p:cNvSpPr txBox="1"/>
          <p:nvPr/>
        </p:nvSpPr>
        <p:spPr>
          <a:xfrm>
            <a:off x="1295400" y="448569"/>
            <a:ext cx="1955215" cy="338554"/>
          </a:xfrm>
          <a:prstGeom prst="rect">
            <a:avLst/>
          </a:prstGeom>
        </p:spPr>
        <p:txBody>
          <a:bodyPr vert="horz" wrap="none" lIns="0" tIns="0" rIns="0" bIns="0" rtlCol="0">
            <a:spAutoFit/>
          </a:bodyPr>
          <a:lstStyle/>
          <a:p>
            <a:pPr marL="0">
              <a:lnSpc>
                <a:spcPct val="100000"/>
              </a:lnSpc>
            </a:pPr>
            <a:r>
              <a:rPr sz="2200" spc="10" dirty="0">
                <a:solidFill>
                  <a:srgbClr val="FFFFFF"/>
                </a:solidFill>
                <a:latin typeface="Segoe UI Semibold"/>
                <a:cs typeface="Segoe UI Semibold"/>
              </a:rPr>
              <a:t>STRONG TEAM</a:t>
            </a:r>
            <a:endParaRPr sz="2200" dirty="0">
              <a:latin typeface="Segoe UI Semibold"/>
              <a:cs typeface="Segoe UI Semibold"/>
            </a:endParaRPr>
          </a:p>
        </p:txBody>
      </p:sp>
      <p:sp>
        <p:nvSpPr>
          <p:cNvPr id="28" name="text 1"/>
          <p:cNvSpPr txBox="1"/>
          <p:nvPr/>
        </p:nvSpPr>
        <p:spPr>
          <a:xfrm>
            <a:off x="8923529" y="4923859"/>
            <a:ext cx="49372" cy="107722"/>
          </a:xfrm>
          <a:prstGeom prst="rect">
            <a:avLst/>
          </a:prstGeom>
        </p:spPr>
        <p:txBody>
          <a:bodyPr vert="horz" wrap="none" lIns="0" tIns="0" rIns="0" bIns="0" rtlCol="0">
            <a:spAutoFit/>
          </a:bodyPr>
          <a:lstStyle/>
          <a:p>
            <a:pPr marL="0">
              <a:lnSpc>
                <a:spcPct val="100000"/>
              </a:lnSpc>
            </a:pPr>
            <a:r>
              <a:rPr lang="en-US" sz="700" spc="10" dirty="0">
                <a:latin typeface="Segoe UI Semibold"/>
                <a:cs typeface="Segoe UI Semibold"/>
              </a:rPr>
              <a:t>7</a:t>
            </a:r>
            <a:endParaRPr sz="700" dirty="0">
              <a:latin typeface="Segoe UI Semibold"/>
              <a:cs typeface="Segoe UI Semibold"/>
            </a:endParaRPr>
          </a:p>
        </p:txBody>
      </p:sp>
      <p:pic>
        <p:nvPicPr>
          <p:cNvPr id="3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38" name="text 1"/>
          <p:cNvSpPr txBox="1"/>
          <p:nvPr/>
        </p:nvSpPr>
        <p:spPr>
          <a:xfrm>
            <a:off x="1534323" y="1716655"/>
            <a:ext cx="998991" cy="118494"/>
          </a:xfrm>
          <a:prstGeom prst="rect">
            <a:avLst/>
          </a:prstGeom>
        </p:spPr>
        <p:txBody>
          <a:bodyPr vert="horz" wrap="none" lIns="0" tIns="0" rIns="0" bIns="0" rtlCol="0">
            <a:spAutoFit/>
          </a:bodyPr>
          <a:lstStyle/>
          <a:p>
            <a:pPr marL="0">
              <a:lnSpc>
                <a:spcPct val="100000"/>
              </a:lnSpc>
            </a:pPr>
            <a:r>
              <a:rPr lang="en-US" sz="770" spc="10" dirty="0">
                <a:solidFill>
                  <a:srgbClr val="3B5CAD"/>
                </a:solidFill>
                <a:latin typeface="Segoe UI Semibold"/>
                <a:cs typeface="Segoe UI Semibold"/>
              </a:rPr>
              <a:t>Dr. </a:t>
            </a:r>
            <a:r>
              <a:rPr sz="770" spc="10" dirty="0">
                <a:solidFill>
                  <a:srgbClr val="3B5CAD"/>
                </a:solidFill>
                <a:latin typeface="Segoe UI Semibold"/>
                <a:cs typeface="Segoe UI Semibold"/>
              </a:rPr>
              <a:t>RICHARD H. RUPP</a:t>
            </a:r>
            <a:endParaRPr sz="700" dirty="0">
              <a:latin typeface="Segoe UI Semibold"/>
              <a:cs typeface="Segoe UI Semibold"/>
            </a:endParaRPr>
          </a:p>
        </p:txBody>
      </p:sp>
      <p:sp>
        <p:nvSpPr>
          <p:cNvPr id="39" name="text 1"/>
          <p:cNvSpPr txBox="1"/>
          <p:nvPr/>
        </p:nvSpPr>
        <p:spPr>
          <a:xfrm>
            <a:off x="1534323" y="1844626"/>
            <a:ext cx="424475" cy="92333"/>
          </a:xfrm>
          <a:prstGeom prst="rect">
            <a:avLst/>
          </a:prstGeom>
        </p:spPr>
        <p:txBody>
          <a:bodyPr vert="horz" wrap="none" lIns="0" tIns="0" rIns="0" bIns="0" rtlCol="0">
            <a:spAutoFit/>
          </a:bodyPr>
          <a:lstStyle/>
          <a:p>
            <a:pPr marL="0">
              <a:lnSpc>
                <a:spcPct val="100000"/>
              </a:lnSpc>
            </a:pPr>
            <a:r>
              <a:rPr sz="600" spc="10" dirty="0">
                <a:solidFill>
                  <a:srgbClr val="3E3E3E"/>
                </a:solidFill>
                <a:latin typeface="Segoe UI Light"/>
                <a:cs typeface="Segoe UI Light"/>
              </a:rPr>
              <a:t>Independent</a:t>
            </a:r>
            <a:endParaRPr sz="600" dirty="0">
              <a:latin typeface="Segoe UI Light"/>
              <a:cs typeface="Segoe UI Light"/>
            </a:endParaRPr>
          </a:p>
        </p:txBody>
      </p:sp>
      <p:sp>
        <p:nvSpPr>
          <p:cNvPr id="40" name="text 1"/>
          <p:cNvSpPr txBox="1"/>
          <p:nvPr/>
        </p:nvSpPr>
        <p:spPr>
          <a:xfrm>
            <a:off x="1960739" y="1844625"/>
            <a:ext cx="255519" cy="87716"/>
          </a:xfrm>
          <a:prstGeom prst="rect">
            <a:avLst/>
          </a:prstGeom>
        </p:spPr>
        <p:txBody>
          <a:bodyPr vert="horz" wrap="none" lIns="0" tIns="0" rIns="0" bIns="0" rtlCol="0">
            <a:spAutoFit/>
          </a:bodyPr>
          <a:lstStyle/>
          <a:p>
            <a:pPr marL="0">
              <a:lnSpc>
                <a:spcPct val="100000"/>
              </a:lnSpc>
            </a:pPr>
            <a:r>
              <a:rPr sz="570" spc="10" dirty="0">
                <a:solidFill>
                  <a:srgbClr val="3E3E3E"/>
                </a:solidFill>
                <a:latin typeface="Segoe UI Light"/>
                <a:cs typeface="Segoe UI Light"/>
              </a:rPr>
              <a:t>Director</a:t>
            </a:r>
            <a:endParaRPr sz="500" dirty="0">
              <a:latin typeface="Segoe UI Light"/>
              <a:cs typeface="Segoe UI Light"/>
            </a:endParaRPr>
          </a:p>
        </p:txBody>
      </p:sp>
      <p:sp>
        <p:nvSpPr>
          <p:cNvPr id="41" name="text 1"/>
          <p:cNvSpPr txBox="1"/>
          <p:nvPr/>
        </p:nvSpPr>
        <p:spPr>
          <a:xfrm>
            <a:off x="4525287" y="1751737"/>
            <a:ext cx="607218" cy="123111"/>
          </a:xfrm>
          <a:prstGeom prst="rect">
            <a:avLst/>
          </a:prstGeom>
        </p:spPr>
        <p:txBody>
          <a:bodyPr vert="horz" wrap="none" lIns="0" tIns="0" rIns="0" bIns="0" rtlCol="0">
            <a:spAutoFit/>
          </a:bodyPr>
          <a:lstStyle/>
          <a:p>
            <a:pPr marL="0">
              <a:lnSpc>
                <a:spcPct val="100000"/>
              </a:lnSpc>
            </a:pPr>
            <a:r>
              <a:rPr sz="800" spc="10" dirty="0">
                <a:solidFill>
                  <a:srgbClr val="3B5CAD"/>
                </a:solidFill>
                <a:latin typeface="Segoe UI Semibold"/>
                <a:cs typeface="Segoe UI Semibold"/>
              </a:rPr>
              <a:t>S. K. ANAND</a:t>
            </a:r>
            <a:endParaRPr sz="800" dirty="0">
              <a:latin typeface="Segoe UI Semibold"/>
              <a:cs typeface="Segoe UI Semibold"/>
            </a:endParaRPr>
          </a:p>
        </p:txBody>
      </p:sp>
      <p:sp>
        <p:nvSpPr>
          <p:cNvPr id="42" name="text 1"/>
          <p:cNvSpPr txBox="1"/>
          <p:nvPr/>
        </p:nvSpPr>
        <p:spPr>
          <a:xfrm>
            <a:off x="4545453" y="1883770"/>
            <a:ext cx="424475" cy="92333"/>
          </a:xfrm>
          <a:prstGeom prst="rect">
            <a:avLst/>
          </a:prstGeom>
        </p:spPr>
        <p:txBody>
          <a:bodyPr vert="horz" wrap="none" lIns="0" tIns="0" rIns="0" bIns="0" rtlCol="0">
            <a:spAutoFit/>
          </a:bodyPr>
          <a:lstStyle/>
          <a:p>
            <a:pPr marL="0">
              <a:lnSpc>
                <a:spcPct val="100000"/>
              </a:lnSpc>
            </a:pPr>
            <a:r>
              <a:rPr sz="600" spc="10" dirty="0">
                <a:solidFill>
                  <a:srgbClr val="3E3E3E"/>
                </a:solidFill>
                <a:latin typeface="Segoe UI Light"/>
                <a:cs typeface="Segoe UI Light"/>
              </a:rPr>
              <a:t>Independent</a:t>
            </a:r>
            <a:endParaRPr sz="600" dirty="0">
              <a:latin typeface="Segoe UI Light"/>
              <a:cs typeface="Segoe UI Light"/>
            </a:endParaRPr>
          </a:p>
        </p:txBody>
      </p:sp>
      <p:sp>
        <p:nvSpPr>
          <p:cNvPr id="43" name="text 1"/>
          <p:cNvSpPr txBox="1"/>
          <p:nvPr/>
        </p:nvSpPr>
        <p:spPr>
          <a:xfrm>
            <a:off x="4971867" y="1883770"/>
            <a:ext cx="255519" cy="87716"/>
          </a:xfrm>
          <a:prstGeom prst="rect">
            <a:avLst/>
          </a:prstGeom>
        </p:spPr>
        <p:txBody>
          <a:bodyPr vert="horz" wrap="none" lIns="0" tIns="0" rIns="0" bIns="0" rtlCol="0">
            <a:spAutoFit/>
          </a:bodyPr>
          <a:lstStyle/>
          <a:p>
            <a:pPr marL="0">
              <a:lnSpc>
                <a:spcPct val="100000"/>
              </a:lnSpc>
            </a:pPr>
            <a:r>
              <a:rPr sz="570" spc="10" dirty="0">
                <a:solidFill>
                  <a:srgbClr val="3E3E3E"/>
                </a:solidFill>
                <a:latin typeface="Segoe UI Light"/>
                <a:cs typeface="Segoe UI Light"/>
              </a:rPr>
              <a:t>Director</a:t>
            </a:r>
            <a:endParaRPr sz="500" dirty="0">
              <a:latin typeface="Segoe UI Light"/>
              <a:cs typeface="Segoe UI Light"/>
            </a:endParaRPr>
          </a:p>
        </p:txBody>
      </p:sp>
      <p:sp>
        <p:nvSpPr>
          <p:cNvPr id="44" name="text 1"/>
          <p:cNvSpPr txBox="1"/>
          <p:nvPr/>
        </p:nvSpPr>
        <p:spPr>
          <a:xfrm>
            <a:off x="1501560" y="3182133"/>
            <a:ext cx="733534" cy="123111"/>
          </a:xfrm>
          <a:prstGeom prst="rect">
            <a:avLst/>
          </a:prstGeom>
        </p:spPr>
        <p:txBody>
          <a:bodyPr vert="horz" wrap="none" lIns="0" tIns="0" rIns="0" bIns="0" rtlCol="0">
            <a:spAutoFit/>
          </a:bodyPr>
          <a:lstStyle/>
          <a:p>
            <a:pPr marL="0">
              <a:lnSpc>
                <a:spcPct val="100000"/>
              </a:lnSpc>
            </a:pPr>
            <a:r>
              <a:rPr lang="en-US" sz="800" spc="10" dirty="0">
                <a:solidFill>
                  <a:srgbClr val="3B5CAD"/>
                </a:solidFill>
                <a:latin typeface="Segoe UI Semibold"/>
                <a:cs typeface="Segoe UI Semibold"/>
              </a:rPr>
              <a:t>SANJAY ASHER</a:t>
            </a:r>
            <a:endParaRPr sz="800" dirty="0">
              <a:latin typeface="Segoe UI Semibold"/>
              <a:cs typeface="Segoe UI Semibold"/>
            </a:endParaRPr>
          </a:p>
        </p:txBody>
      </p:sp>
      <p:sp>
        <p:nvSpPr>
          <p:cNvPr id="45" name="text 1"/>
          <p:cNvSpPr txBox="1"/>
          <p:nvPr/>
        </p:nvSpPr>
        <p:spPr>
          <a:xfrm>
            <a:off x="1500023" y="3314422"/>
            <a:ext cx="424475" cy="92333"/>
          </a:xfrm>
          <a:prstGeom prst="rect">
            <a:avLst/>
          </a:prstGeom>
        </p:spPr>
        <p:txBody>
          <a:bodyPr vert="horz" wrap="none" lIns="0" tIns="0" rIns="0" bIns="0" rtlCol="0">
            <a:spAutoFit/>
          </a:bodyPr>
          <a:lstStyle/>
          <a:p>
            <a:pPr marL="0">
              <a:lnSpc>
                <a:spcPct val="100000"/>
              </a:lnSpc>
            </a:pPr>
            <a:r>
              <a:rPr sz="600" spc="10" dirty="0">
                <a:solidFill>
                  <a:srgbClr val="3E3E3E"/>
                </a:solidFill>
                <a:latin typeface="Segoe UI Light"/>
                <a:cs typeface="Segoe UI Light"/>
              </a:rPr>
              <a:t>Independent</a:t>
            </a:r>
            <a:endParaRPr sz="600" dirty="0">
              <a:latin typeface="Segoe UI Light"/>
              <a:cs typeface="Segoe UI Light"/>
            </a:endParaRPr>
          </a:p>
        </p:txBody>
      </p:sp>
      <p:sp>
        <p:nvSpPr>
          <p:cNvPr id="46" name="text 1"/>
          <p:cNvSpPr txBox="1"/>
          <p:nvPr/>
        </p:nvSpPr>
        <p:spPr>
          <a:xfrm>
            <a:off x="1926439" y="3314422"/>
            <a:ext cx="255519" cy="87716"/>
          </a:xfrm>
          <a:prstGeom prst="rect">
            <a:avLst/>
          </a:prstGeom>
        </p:spPr>
        <p:txBody>
          <a:bodyPr vert="horz" wrap="none" lIns="0" tIns="0" rIns="0" bIns="0" rtlCol="0">
            <a:spAutoFit/>
          </a:bodyPr>
          <a:lstStyle/>
          <a:p>
            <a:pPr marL="0">
              <a:lnSpc>
                <a:spcPct val="100000"/>
              </a:lnSpc>
            </a:pPr>
            <a:r>
              <a:rPr sz="570" spc="10" dirty="0">
                <a:solidFill>
                  <a:srgbClr val="3E3E3E"/>
                </a:solidFill>
                <a:latin typeface="Segoe UI Light"/>
                <a:cs typeface="Segoe UI Light"/>
              </a:rPr>
              <a:t>Director</a:t>
            </a:r>
            <a:endParaRPr sz="500" dirty="0">
              <a:latin typeface="Segoe UI Light"/>
              <a:cs typeface="Segoe UI Light"/>
            </a:endParaRPr>
          </a:p>
        </p:txBody>
      </p:sp>
      <p:sp>
        <p:nvSpPr>
          <p:cNvPr id="47" name="text 1"/>
          <p:cNvSpPr txBox="1"/>
          <p:nvPr/>
        </p:nvSpPr>
        <p:spPr>
          <a:xfrm>
            <a:off x="1519268" y="1992901"/>
            <a:ext cx="1514389" cy="749436"/>
          </a:xfrm>
          <a:prstGeom prst="rect">
            <a:avLst/>
          </a:prstGeom>
        </p:spPr>
        <p:txBody>
          <a:bodyPr vert="horz" wrap="square" lIns="0" tIns="0" rIns="0" bIns="0" rtlCol="0">
            <a:spAutoFit/>
          </a:bodyPr>
          <a:lstStyle/>
          <a:p>
            <a:r>
              <a:rPr lang="en-IN" sz="700" spc="10" dirty="0">
                <a:solidFill>
                  <a:srgbClr val="3E3E3E"/>
                </a:solidFill>
                <a:latin typeface="Segoe UI Light"/>
                <a:cs typeface="Segoe UI Light"/>
              </a:rPr>
              <a:t>Richared Rupp held various positions in leading multinational</a:t>
            </a:r>
            <a:endParaRPr lang="en-IN" sz="700" dirty="0">
              <a:latin typeface="Segoe UI Light"/>
              <a:cs typeface="Segoe UI Light"/>
            </a:endParaRPr>
          </a:p>
          <a:p>
            <a:pPr marL="0">
              <a:lnSpc>
                <a:spcPct val="100000"/>
              </a:lnSpc>
            </a:pPr>
            <a:r>
              <a:rPr sz="700" spc="10" dirty="0">
                <a:solidFill>
                  <a:srgbClr val="3E3E3E"/>
                </a:solidFill>
                <a:latin typeface="Segoe UI Light"/>
                <a:cs typeface="Segoe UI Light"/>
              </a:rPr>
              <a:t>companies such as Hoechst AG</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(Germany), Lonza (Switzerland) and</a:t>
            </a:r>
            <a:endParaRPr sz="700" dirty="0">
              <a:latin typeface="Segoe UI Light"/>
              <a:cs typeface="Segoe UI Light"/>
            </a:endParaRPr>
          </a:p>
          <a:p>
            <a:pPr marL="0">
              <a:lnSpc>
                <a:spcPct val="100000"/>
              </a:lnSpc>
            </a:pPr>
            <a:r>
              <a:rPr sz="670" spc="10" dirty="0">
                <a:solidFill>
                  <a:srgbClr val="3E3E3E"/>
                </a:solidFill>
                <a:latin typeface="Segoe UI Light"/>
                <a:cs typeface="Segoe UI Light"/>
              </a:rPr>
              <a:t>Allessachemie (Germany). His focus is</a:t>
            </a:r>
            <a:endParaRPr sz="600" dirty="0">
              <a:latin typeface="Segoe UI Light"/>
              <a:cs typeface="Segoe UI Light"/>
            </a:endParaRPr>
          </a:p>
          <a:p>
            <a:pPr marL="0">
              <a:lnSpc>
                <a:spcPct val="100000"/>
              </a:lnSpc>
            </a:pPr>
            <a:r>
              <a:rPr sz="700" spc="10" dirty="0">
                <a:solidFill>
                  <a:srgbClr val="3E3E3E"/>
                </a:solidFill>
                <a:latin typeface="Segoe UI Light"/>
                <a:cs typeface="Segoe UI Light"/>
              </a:rPr>
              <a:t>in the field of pharmaceuticals and</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fine chemicals.</a:t>
            </a:r>
            <a:endParaRPr sz="700" dirty="0">
              <a:latin typeface="Segoe UI Light"/>
              <a:cs typeface="Segoe UI Light"/>
            </a:endParaRPr>
          </a:p>
        </p:txBody>
      </p:sp>
      <p:sp>
        <p:nvSpPr>
          <p:cNvPr id="48" name="text 1"/>
          <p:cNvSpPr txBox="1"/>
          <p:nvPr/>
        </p:nvSpPr>
        <p:spPr>
          <a:xfrm>
            <a:off x="4545452" y="2001441"/>
            <a:ext cx="1427635" cy="969496"/>
          </a:xfrm>
          <a:prstGeom prst="rect">
            <a:avLst/>
          </a:prstGeom>
        </p:spPr>
        <p:txBody>
          <a:bodyPr vert="horz" wrap="none" lIns="0" tIns="0" rIns="0" bIns="0" rtlCol="0">
            <a:spAutoFit/>
          </a:bodyPr>
          <a:lstStyle/>
          <a:p>
            <a:pPr marL="0">
              <a:lnSpc>
                <a:spcPct val="100000"/>
              </a:lnSpc>
            </a:pPr>
            <a:r>
              <a:rPr sz="700" spc="10" dirty="0">
                <a:solidFill>
                  <a:srgbClr val="3E3E3E"/>
                </a:solidFill>
                <a:latin typeface="Segoe UI Light"/>
                <a:cs typeface="Segoe UI Light"/>
              </a:rPr>
              <a:t>S. K. Anand has a rich experience</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of around 4</a:t>
            </a:r>
            <a:r>
              <a:rPr lang="en-US" sz="700" spc="10" dirty="0">
                <a:solidFill>
                  <a:srgbClr val="3E3E3E"/>
                </a:solidFill>
                <a:latin typeface="Segoe UI Light"/>
                <a:cs typeface="Segoe UI Light"/>
              </a:rPr>
              <a:t>5</a:t>
            </a:r>
            <a:r>
              <a:rPr sz="700" spc="10" dirty="0">
                <a:solidFill>
                  <a:srgbClr val="3E3E3E"/>
                </a:solidFill>
                <a:latin typeface="Segoe UI Light"/>
                <a:cs typeface="Segoe UI Light"/>
              </a:rPr>
              <a:t> years in the field of</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Project Management, Operations,</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Corporate Planning, Quality</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Management, Health, Safety and</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Environment Management, Energy</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Management and Strategic Planning</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in petrochemicals, refining and other</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allied industries.</a:t>
            </a:r>
            <a:endParaRPr sz="700" dirty="0">
              <a:latin typeface="Segoe UI Light"/>
              <a:cs typeface="Segoe UI Light"/>
            </a:endParaRPr>
          </a:p>
        </p:txBody>
      </p:sp>
      <p:sp>
        <p:nvSpPr>
          <p:cNvPr id="49" name="text 1"/>
          <p:cNvSpPr txBox="1"/>
          <p:nvPr/>
        </p:nvSpPr>
        <p:spPr>
          <a:xfrm>
            <a:off x="1500022" y="3400979"/>
            <a:ext cx="1544496" cy="969496"/>
          </a:xfrm>
          <a:prstGeom prst="rect">
            <a:avLst/>
          </a:prstGeom>
        </p:spPr>
        <p:txBody>
          <a:bodyPr vert="horz" wrap="square" lIns="0" tIns="0" rIns="0" bIns="0" rtlCol="0">
            <a:spAutoFit/>
          </a:bodyPr>
          <a:lstStyle/>
          <a:p>
            <a:r>
              <a:rPr lang="en-IN" sz="700" spc="10" dirty="0">
                <a:solidFill>
                  <a:srgbClr val="3E3E3E"/>
                </a:solidFill>
                <a:latin typeface="Segoe UI Light"/>
                <a:cs typeface="Segoe UI Light"/>
              </a:rPr>
              <a:t>Sanjay Asher has been a practising advocate since 1991, and was admitted as a solicitor in 1993. A qualified Chartered Accountant, he specialises in the fields of corporate and commercial law, corss-border M&amp;A, joint ventures, and capital markets, and advises large, medium and small business enterprises on these subjects.</a:t>
            </a:r>
          </a:p>
        </p:txBody>
      </p:sp>
      <p:pic>
        <p:nvPicPr>
          <p:cNvPr id="50" name="Picture 5" descr="Z:\E Drive\Board Members Pic\Pic-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694" y="1828000"/>
            <a:ext cx="1224000" cy="914337"/>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 name="Picture 6" descr="Z:\E Drive\Board Members Pic\Pic-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3277" y="1823855"/>
            <a:ext cx="1224000" cy="918482"/>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2" name="Picture 7" descr="Z:\E Drive\Board Members Pic\Pic-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694" y="3275737"/>
            <a:ext cx="1224000" cy="920632"/>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3" name="text 1"/>
          <p:cNvSpPr txBox="1"/>
          <p:nvPr/>
        </p:nvSpPr>
        <p:spPr>
          <a:xfrm>
            <a:off x="7684225" y="1709976"/>
            <a:ext cx="740908" cy="123111"/>
          </a:xfrm>
          <a:prstGeom prst="rect">
            <a:avLst/>
          </a:prstGeom>
        </p:spPr>
        <p:txBody>
          <a:bodyPr vert="horz" wrap="none" lIns="0" tIns="0" rIns="0" bIns="0" rtlCol="0">
            <a:spAutoFit/>
          </a:bodyPr>
          <a:lstStyle/>
          <a:p>
            <a:pPr marL="0">
              <a:lnSpc>
                <a:spcPct val="100000"/>
              </a:lnSpc>
            </a:pPr>
            <a:r>
              <a:rPr lang="en-US" sz="800" spc="10" dirty="0">
                <a:solidFill>
                  <a:srgbClr val="3B5CAD"/>
                </a:solidFill>
                <a:latin typeface="Segoe UI Semibold"/>
                <a:cs typeface="Segoe UI Semibold"/>
              </a:rPr>
              <a:t>Dr. </a:t>
            </a:r>
            <a:r>
              <a:rPr sz="800" spc="10" dirty="0">
                <a:solidFill>
                  <a:srgbClr val="3B5CAD"/>
                </a:solidFill>
                <a:latin typeface="Segoe UI Semibold"/>
                <a:cs typeface="Segoe UI Semibold"/>
              </a:rPr>
              <a:t>S. SIVARAM</a:t>
            </a:r>
            <a:endParaRPr sz="800" dirty="0">
              <a:latin typeface="Segoe UI Semibold"/>
              <a:cs typeface="Segoe UI Semibold"/>
            </a:endParaRPr>
          </a:p>
        </p:txBody>
      </p:sp>
      <p:sp>
        <p:nvSpPr>
          <p:cNvPr id="54" name="text 1"/>
          <p:cNvSpPr txBox="1"/>
          <p:nvPr/>
        </p:nvSpPr>
        <p:spPr>
          <a:xfrm>
            <a:off x="7693957" y="1837947"/>
            <a:ext cx="713337" cy="92333"/>
          </a:xfrm>
          <a:prstGeom prst="rect">
            <a:avLst/>
          </a:prstGeom>
        </p:spPr>
        <p:txBody>
          <a:bodyPr vert="horz" wrap="none" lIns="0" tIns="0" rIns="0" bIns="0" rtlCol="0">
            <a:spAutoFit/>
          </a:bodyPr>
          <a:lstStyle/>
          <a:p>
            <a:pPr marL="0">
              <a:lnSpc>
                <a:spcPct val="100000"/>
              </a:lnSpc>
            </a:pPr>
            <a:r>
              <a:rPr sz="600" spc="10" dirty="0">
                <a:solidFill>
                  <a:srgbClr val="3E3E3E"/>
                </a:solidFill>
                <a:latin typeface="Segoe UI Light"/>
                <a:cs typeface="Segoe UI Light"/>
              </a:rPr>
              <a:t>Independent Director</a:t>
            </a:r>
            <a:endParaRPr sz="600" dirty="0">
              <a:latin typeface="Segoe UI Light"/>
              <a:cs typeface="Segoe UI Light"/>
            </a:endParaRPr>
          </a:p>
        </p:txBody>
      </p:sp>
      <p:sp>
        <p:nvSpPr>
          <p:cNvPr id="55" name="text 1"/>
          <p:cNvSpPr txBox="1"/>
          <p:nvPr/>
        </p:nvSpPr>
        <p:spPr>
          <a:xfrm>
            <a:off x="7672378" y="1956763"/>
            <a:ext cx="1319222" cy="861774"/>
          </a:xfrm>
          <a:prstGeom prst="rect">
            <a:avLst/>
          </a:prstGeom>
        </p:spPr>
        <p:txBody>
          <a:bodyPr vert="horz" wrap="square" lIns="0" tIns="0" rIns="0" bIns="0" rtlCol="0">
            <a:spAutoFit/>
          </a:bodyPr>
          <a:lstStyle/>
          <a:p>
            <a:pPr marL="0">
              <a:lnSpc>
                <a:spcPct val="100000"/>
              </a:lnSpc>
            </a:pPr>
            <a:r>
              <a:rPr sz="700" spc="10" dirty="0">
                <a:solidFill>
                  <a:srgbClr val="3E3E3E"/>
                </a:solidFill>
                <a:latin typeface="Segoe UI Light"/>
                <a:cs typeface="Segoe UI Light"/>
              </a:rPr>
              <a:t>Sivaram is a scientist of distinction,</a:t>
            </a:r>
            <a:endParaRPr sz="700" dirty="0">
              <a:latin typeface="Segoe UI Light"/>
              <a:cs typeface="Segoe UI Light"/>
            </a:endParaRPr>
          </a:p>
          <a:p>
            <a:pPr marL="0">
              <a:lnSpc>
                <a:spcPct val="100000"/>
              </a:lnSpc>
            </a:pPr>
            <a:r>
              <a:rPr sz="700" spc="10" dirty="0">
                <a:solidFill>
                  <a:srgbClr val="3E3E3E"/>
                </a:solidFill>
                <a:latin typeface="Segoe UI Light"/>
                <a:cs typeface="Segoe UI Light"/>
              </a:rPr>
              <a:t>having held leadership positions in R&amp;D,</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in both industry and academia. He has</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done his M.Sc. from the Indian Institute</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of Technology, Kanpur, and Ph.D. from</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Purdue University, W. Lafayette, Indiana,</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USA.</a:t>
            </a:r>
            <a:endParaRPr sz="700" dirty="0">
              <a:latin typeface="Segoe UI Light"/>
              <a:cs typeface="Segoe UI Light"/>
            </a:endParaRPr>
          </a:p>
        </p:txBody>
      </p:sp>
      <p:pic>
        <p:nvPicPr>
          <p:cNvPr id="56" name="Picture 4" descr="Z:\E Drive\Board Members Pic\Pic-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9894" y="1799828"/>
            <a:ext cx="1224000" cy="942509"/>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7" name="text 1"/>
          <p:cNvSpPr txBox="1"/>
          <p:nvPr/>
        </p:nvSpPr>
        <p:spPr>
          <a:xfrm>
            <a:off x="4551746" y="3198389"/>
            <a:ext cx="573875" cy="123111"/>
          </a:xfrm>
          <a:prstGeom prst="rect">
            <a:avLst/>
          </a:prstGeom>
        </p:spPr>
        <p:txBody>
          <a:bodyPr vert="horz" wrap="none" lIns="0" tIns="0" rIns="0" bIns="0" rtlCol="0">
            <a:spAutoFit/>
          </a:bodyPr>
          <a:lstStyle/>
          <a:p>
            <a:pPr marL="0">
              <a:lnSpc>
                <a:spcPct val="100000"/>
              </a:lnSpc>
            </a:pPr>
            <a:r>
              <a:rPr lang="en-IN" sz="800" spc="10" dirty="0">
                <a:solidFill>
                  <a:srgbClr val="3B5CAD"/>
                </a:solidFill>
                <a:latin typeface="Segoe UI Semibold"/>
                <a:cs typeface="Segoe UI Semibold"/>
              </a:rPr>
              <a:t>PURVI SETH</a:t>
            </a:r>
            <a:endParaRPr lang="en-IN" sz="800" dirty="0">
              <a:latin typeface="Segoe UI Semibold"/>
              <a:cs typeface="Segoe UI Semibold"/>
            </a:endParaRPr>
          </a:p>
        </p:txBody>
      </p:sp>
      <p:sp>
        <p:nvSpPr>
          <p:cNvPr id="58" name="text 1"/>
          <p:cNvSpPr txBox="1"/>
          <p:nvPr/>
        </p:nvSpPr>
        <p:spPr>
          <a:xfrm>
            <a:off x="4551747" y="3320263"/>
            <a:ext cx="713337" cy="92333"/>
          </a:xfrm>
          <a:prstGeom prst="rect">
            <a:avLst/>
          </a:prstGeom>
        </p:spPr>
        <p:txBody>
          <a:bodyPr vert="horz" wrap="none" lIns="0" tIns="0" rIns="0" bIns="0" rtlCol="0">
            <a:spAutoFit/>
          </a:bodyPr>
          <a:lstStyle/>
          <a:p>
            <a:pPr marL="0">
              <a:lnSpc>
                <a:spcPct val="100000"/>
              </a:lnSpc>
            </a:pPr>
            <a:r>
              <a:rPr sz="600" spc="10" dirty="0">
                <a:solidFill>
                  <a:srgbClr val="3E3E3E"/>
                </a:solidFill>
                <a:latin typeface="Segoe UI Light"/>
                <a:cs typeface="Segoe UI Light"/>
              </a:rPr>
              <a:t>Independent Director</a:t>
            </a:r>
            <a:endParaRPr sz="600" dirty="0">
              <a:latin typeface="Segoe UI Light"/>
              <a:cs typeface="Segoe UI Light"/>
            </a:endParaRPr>
          </a:p>
        </p:txBody>
      </p:sp>
      <p:sp>
        <p:nvSpPr>
          <p:cNvPr id="59" name="text 1"/>
          <p:cNvSpPr txBox="1"/>
          <p:nvPr/>
        </p:nvSpPr>
        <p:spPr>
          <a:xfrm>
            <a:off x="4572000" y="3462576"/>
            <a:ext cx="1671042" cy="861774"/>
          </a:xfrm>
          <a:prstGeom prst="rect">
            <a:avLst/>
          </a:prstGeom>
        </p:spPr>
        <p:txBody>
          <a:bodyPr vert="horz" wrap="square" lIns="0" tIns="0" rIns="0" bIns="0" rtlCol="0">
            <a:spAutoFit/>
          </a:bodyPr>
          <a:lstStyle/>
          <a:p>
            <a:r>
              <a:rPr lang="en-IN" sz="700" spc="10" dirty="0">
                <a:solidFill>
                  <a:srgbClr val="3E3E3E"/>
                </a:solidFill>
                <a:latin typeface="Segoe UI Light"/>
                <a:cs typeface="Segoe UI Light"/>
              </a:rPr>
              <a:t>Purvi Seth helps create business opportunities and competitive advantage via Strategic HR management. She has helped several businesses effectively cultivate talent engagement through advanced leadership processes and implementation in impacting business performance and productivity.</a:t>
            </a:r>
            <a:endParaRPr sz="700" dirty="0">
              <a:latin typeface="Segoe UI Light"/>
              <a:cs typeface="Segoe UI Light"/>
            </a:endParaRPr>
          </a:p>
        </p:txBody>
      </p:sp>
      <p:pic>
        <p:nvPicPr>
          <p:cNvPr id="60" name="Picture 2" descr="Z:\E Drive\Board Members Pic\Pic-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20894" y="3275737"/>
            <a:ext cx="1224000" cy="953169"/>
          </a:xfrm>
          <a:prstGeom prst="round2DiagRect">
            <a:avLst>
              <a:gd name="adj1" fmla="val 16667"/>
              <a:gd name="adj2" fmla="val 0"/>
            </a:avLst>
          </a:prstGeom>
          <a:ln w="3175" cap="sq">
            <a:solidFill>
              <a:schemeClr val="tx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4" name="text 1"/>
          <p:cNvSpPr txBox="1"/>
          <p:nvPr/>
        </p:nvSpPr>
        <p:spPr>
          <a:xfrm>
            <a:off x="7680746" y="3182596"/>
            <a:ext cx="730008" cy="123111"/>
          </a:xfrm>
          <a:prstGeom prst="rect">
            <a:avLst/>
          </a:prstGeom>
        </p:spPr>
        <p:txBody>
          <a:bodyPr vert="horz" wrap="none" lIns="0" tIns="0" rIns="0" bIns="0" rtlCol="0">
            <a:spAutoFit/>
          </a:bodyPr>
          <a:lstStyle/>
          <a:p>
            <a:pPr marL="0">
              <a:lnSpc>
                <a:spcPct val="100000"/>
              </a:lnSpc>
            </a:pPr>
            <a:r>
              <a:rPr lang="en-IN" sz="800" spc="10" dirty="0">
                <a:solidFill>
                  <a:srgbClr val="3B5CAD"/>
                </a:solidFill>
                <a:latin typeface="Segoe UI Semibold"/>
                <a:cs typeface="Segoe UI Semibold"/>
              </a:rPr>
              <a:t>DILEEP CHOKSI</a:t>
            </a:r>
            <a:endParaRPr lang="en-IN" sz="800" dirty="0">
              <a:latin typeface="Segoe UI Semibold"/>
              <a:cs typeface="Segoe UI Semibold"/>
            </a:endParaRPr>
          </a:p>
        </p:txBody>
      </p:sp>
      <p:sp>
        <p:nvSpPr>
          <p:cNvPr id="35" name="text 1"/>
          <p:cNvSpPr txBox="1"/>
          <p:nvPr/>
        </p:nvSpPr>
        <p:spPr>
          <a:xfrm>
            <a:off x="7680747" y="3304470"/>
            <a:ext cx="630301" cy="92333"/>
          </a:xfrm>
          <a:prstGeom prst="rect">
            <a:avLst/>
          </a:prstGeom>
        </p:spPr>
        <p:txBody>
          <a:bodyPr vert="horz" wrap="none" lIns="0" tIns="0" rIns="0" bIns="0" rtlCol="0">
            <a:spAutoFit/>
          </a:bodyPr>
          <a:lstStyle/>
          <a:p>
            <a:pPr marL="0">
              <a:lnSpc>
                <a:spcPct val="100000"/>
              </a:lnSpc>
            </a:pPr>
            <a:r>
              <a:rPr lang="en-US" sz="600" spc="10" dirty="0">
                <a:solidFill>
                  <a:srgbClr val="3E3E3E"/>
                </a:solidFill>
                <a:latin typeface="Segoe UI Light"/>
                <a:cs typeface="Segoe UI Light"/>
              </a:rPr>
              <a:t>Additional</a:t>
            </a:r>
            <a:r>
              <a:rPr sz="600" spc="10" dirty="0">
                <a:solidFill>
                  <a:srgbClr val="3E3E3E"/>
                </a:solidFill>
                <a:latin typeface="Segoe UI Light"/>
                <a:cs typeface="Segoe UI Light"/>
              </a:rPr>
              <a:t> Director</a:t>
            </a:r>
            <a:endParaRPr sz="600" dirty="0">
              <a:latin typeface="Segoe UI Light"/>
              <a:cs typeface="Segoe UI Light"/>
            </a:endParaRPr>
          </a:p>
        </p:txBody>
      </p:sp>
      <p:sp>
        <p:nvSpPr>
          <p:cNvPr id="36" name="text 1"/>
          <p:cNvSpPr txBox="1"/>
          <p:nvPr/>
        </p:nvSpPr>
        <p:spPr>
          <a:xfrm>
            <a:off x="7679113" y="3443117"/>
            <a:ext cx="1366800" cy="1508105"/>
          </a:xfrm>
          <a:prstGeom prst="rect">
            <a:avLst/>
          </a:prstGeom>
        </p:spPr>
        <p:txBody>
          <a:bodyPr vert="horz" wrap="square" lIns="0" tIns="0" rIns="0" bIns="0" rtlCol="0">
            <a:spAutoFit/>
          </a:bodyPr>
          <a:lstStyle/>
          <a:p>
            <a:r>
              <a:rPr lang="en-US" sz="700" spc="10" dirty="0">
                <a:solidFill>
                  <a:srgbClr val="3E3E3E"/>
                </a:solidFill>
                <a:latin typeface="Segoe UI Light"/>
                <a:cs typeface="Segoe UI Light"/>
              </a:rPr>
              <a:t>Mr. </a:t>
            </a:r>
            <a:r>
              <a:rPr lang="en-US" sz="700" spc="10" dirty="0" err="1">
                <a:solidFill>
                  <a:srgbClr val="3E3E3E"/>
                </a:solidFill>
                <a:latin typeface="Segoe UI Light"/>
                <a:cs typeface="Segoe UI Light"/>
              </a:rPr>
              <a:t>Dileep</a:t>
            </a:r>
            <a:r>
              <a:rPr lang="en-US" sz="700" spc="10" dirty="0">
                <a:solidFill>
                  <a:srgbClr val="3E3E3E"/>
                </a:solidFill>
                <a:latin typeface="Segoe UI Light"/>
                <a:cs typeface="Segoe UI Light"/>
              </a:rPr>
              <a:t> C. </a:t>
            </a:r>
            <a:r>
              <a:rPr lang="en-US" sz="700" spc="10" dirty="0" err="1">
                <a:solidFill>
                  <a:srgbClr val="3E3E3E"/>
                </a:solidFill>
                <a:latin typeface="Segoe UI Light"/>
                <a:cs typeface="Segoe UI Light"/>
              </a:rPr>
              <a:t>Choksi</a:t>
            </a:r>
            <a:r>
              <a:rPr lang="en-US" sz="700" spc="10" dirty="0">
                <a:solidFill>
                  <a:srgbClr val="3E3E3E"/>
                </a:solidFill>
                <a:latin typeface="Segoe UI Light"/>
                <a:cs typeface="Segoe UI Light"/>
              </a:rPr>
              <a:t> is a chartered accountant and has experience over 40 years. His areas of specialization include business succession, tax advisory &amp; litigation, structuring of collaborations &amp; joint ventures, corporate restructuring, turnaround &amp; change management strategies. Mr. </a:t>
            </a:r>
            <a:r>
              <a:rPr lang="en-US" sz="700" spc="10" dirty="0" err="1">
                <a:solidFill>
                  <a:srgbClr val="3E3E3E"/>
                </a:solidFill>
                <a:latin typeface="Segoe UI Light"/>
                <a:cs typeface="Segoe UI Light"/>
              </a:rPr>
              <a:t>Choksi</a:t>
            </a:r>
            <a:r>
              <a:rPr lang="en-US" sz="700" spc="10" dirty="0">
                <a:solidFill>
                  <a:srgbClr val="3E3E3E"/>
                </a:solidFill>
                <a:latin typeface="Segoe UI Light"/>
                <a:cs typeface="Segoe UI Light"/>
              </a:rPr>
              <a:t> was the former Joint Managing Partner of Deloitte in India till 2008, before the setting up of C.C. </a:t>
            </a:r>
            <a:r>
              <a:rPr lang="en-US" sz="700" spc="10" dirty="0" err="1">
                <a:solidFill>
                  <a:srgbClr val="3E3E3E"/>
                </a:solidFill>
                <a:latin typeface="Segoe UI Light"/>
                <a:cs typeface="Segoe UI Light"/>
              </a:rPr>
              <a:t>Chokshi</a:t>
            </a:r>
            <a:r>
              <a:rPr lang="en-US" sz="700" spc="10" dirty="0">
                <a:solidFill>
                  <a:srgbClr val="3E3E3E"/>
                </a:solidFill>
                <a:latin typeface="Segoe UI Light"/>
                <a:cs typeface="Segoe UI Light"/>
              </a:rPr>
              <a:t> Advisors Pvt. Ltd. of which he is the Chief Mentor.</a:t>
            </a:r>
            <a:endParaRPr sz="700" spc="10" dirty="0">
              <a:solidFill>
                <a:srgbClr val="3E3E3E"/>
              </a:solidFill>
              <a:latin typeface="Segoe UI Light"/>
              <a:cs typeface="Segoe UI Light"/>
            </a:endParaRP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49894" y="3304470"/>
            <a:ext cx="1095012" cy="943200"/>
          </a:xfrm>
          <a:prstGeom prst="round2DiagRect">
            <a:avLst>
              <a:gd name="adj1" fmla="val 16667"/>
              <a:gd name="adj2" fmla="val 0"/>
            </a:avLst>
          </a:prstGeom>
          <a:ln w="9525">
            <a:solidFill>
              <a:schemeClr val="accent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94178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 name="Rectangle 100"/>
          <p:cNvSpPr/>
          <p:nvPr/>
        </p:nvSpPr>
        <p:spPr>
          <a:xfrm>
            <a:off x="0" y="0"/>
            <a:ext cx="9144000" cy="51435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20472" y="209550"/>
            <a:ext cx="8771128" cy="47244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1"/>
          <p:cNvSpPr txBox="1"/>
          <p:nvPr/>
        </p:nvSpPr>
        <p:spPr>
          <a:xfrm>
            <a:off x="471932" y="584967"/>
            <a:ext cx="1144096" cy="338554"/>
          </a:xfrm>
          <a:prstGeom prst="rect">
            <a:avLst/>
          </a:prstGeom>
        </p:spPr>
        <p:txBody>
          <a:bodyPr vert="horz" wrap="none" lIns="0" tIns="0" rIns="0" bIns="0" rtlCol="0">
            <a:spAutoFit/>
          </a:bodyPr>
          <a:lstStyle/>
          <a:p>
            <a:pPr marL="0">
              <a:lnSpc>
                <a:spcPct val="100000"/>
              </a:lnSpc>
            </a:pPr>
            <a:r>
              <a:rPr sz="2200" spc="10" dirty="0">
                <a:solidFill>
                  <a:srgbClr val="212121"/>
                </a:solidFill>
                <a:latin typeface="Segoe UI Semibold"/>
                <a:cs typeface="Segoe UI Semibold"/>
              </a:rPr>
              <a:t>HISTORY</a:t>
            </a:r>
            <a:endParaRPr sz="2200" dirty="0">
              <a:latin typeface="Segoe UI Semibold"/>
              <a:cs typeface="Segoe UI Semibold"/>
            </a:endParaRPr>
          </a:p>
        </p:txBody>
      </p:sp>
      <p:sp>
        <p:nvSpPr>
          <p:cNvPr id="6" name="text 1"/>
          <p:cNvSpPr txBox="1"/>
          <p:nvPr/>
        </p:nvSpPr>
        <p:spPr>
          <a:xfrm>
            <a:off x="1436683" y="2741603"/>
            <a:ext cx="65" cy="215444"/>
          </a:xfrm>
          <a:prstGeom prst="rect">
            <a:avLst/>
          </a:prstGeom>
        </p:spPr>
        <p:txBody>
          <a:bodyPr vert="horz" wrap="none" lIns="0" tIns="0" rIns="0" bIns="0" rtlCol="0">
            <a:spAutoFit/>
          </a:bodyPr>
          <a:lstStyle/>
          <a:p>
            <a:pPr marL="0">
              <a:lnSpc>
                <a:spcPct val="100000"/>
              </a:lnSpc>
            </a:pPr>
            <a:endParaRPr sz="1400" dirty="0">
              <a:latin typeface="Segoe UI Semibold"/>
              <a:cs typeface="Segoe UI Semibold"/>
            </a:endParaRPr>
          </a:p>
        </p:txBody>
      </p:sp>
      <p:sp>
        <p:nvSpPr>
          <p:cNvPr id="7" name="text 1"/>
          <p:cNvSpPr txBox="1"/>
          <p:nvPr/>
        </p:nvSpPr>
        <p:spPr>
          <a:xfrm>
            <a:off x="990600" y="2737842"/>
            <a:ext cx="667812" cy="642789"/>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none" lIns="0" tIns="0" rIns="0" bIns="0" rtlCol="0">
            <a:spAutoFit/>
          </a:bodyPr>
          <a:lstStyle/>
          <a:p>
            <a:pPr lvl="0" algn="ctr"/>
            <a:r>
              <a:rPr lang="en-US" sz="1400" spc="10" dirty="0">
                <a:solidFill>
                  <a:srgbClr val="034EA2"/>
                </a:solidFill>
                <a:latin typeface="Segoe UI Semibold"/>
                <a:cs typeface="Segoe UI Semibold"/>
              </a:rPr>
              <a:t>1971</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Listed on BSE</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with landmark</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over-subscription</a:t>
            </a:r>
            <a:endParaRPr sz="700" dirty="0">
              <a:latin typeface="Segoe UI Light"/>
              <a:cs typeface="Segoe UI Light"/>
            </a:endParaRPr>
          </a:p>
        </p:txBody>
      </p:sp>
      <p:sp>
        <p:nvSpPr>
          <p:cNvPr id="8" name="text 1"/>
          <p:cNvSpPr txBox="1"/>
          <p:nvPr/>
        </p:nvSpPr>
        <p:spPr>
          <a:xfrm>
            <a:off x="838200" y="1809750"/>
            <a:ext cx="65" cy="215444"/>
          </a:xfrm>
          <a:prstGeom prst="rect">
            <a:avLst/>
          </a:prstGeom>
        </p:spPr>
        <p:txBody>
          <a:bodyPr vert="horz" wrap="none" lIns="0" tIns="0" rIns="0" bIns="0" rtlCol="0">
            <a:spAutoFit/>
          </a:bodyPr>
          <a:lstStyle/>
          <a:p>
            <a:pPr marL="0">
              <a:lnSpc>
                <a:spcPct val="100000"/>
              </a:lnSpc>
            </a:pPr>
            <a:endParaRPr sz="1400" dirty="0">
              <a:latin typeface="Segoe UI Semibold"/>
              <a:cs typeface="Segoe UI Semibold"/>
            </a:endParaRPr>
          </a:p>
        </p:txBody>
      </p:sp>
      <p:sp>
        <p:nvSpPr>
          <p:cNvPr id="9" name="text 1"/>
          <p:cNvSpPr txBox="1"/>
          <p:nvPr/>
        </p:nvSpPr>
        <p:spPr>
          <a:xfrm>
            <a:off x="381000" y="1687474"/>
            <a:ext cx="827147" cy="642789"/>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1970</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Incorporation</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of Deepak</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Nitrite</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Limited</a:t>
            </a:r>
            <a:endParaRPr sz="700" dirty="0">
              <a:latin typeface="Segoe UI Light"/>
              <a:cs typeface="Segoe UI Light"/>
            </a:endParaRPr>
          </a:p>
        </p:txBody>
      </p:sp>
      <p:sp>
        <p:nvSpPr>
          <p:cNvPr id="10" name="text 1"/>
          <p:cNvSpPr txBox="1"/>
          <p:nvPr/>
        </p:nvSpPr>
        <p:spPr>
          <a:xfrm>
            <a:off x="1752600" y="1555242"/>
            <a:ext cx="65" cy="215444"/>
          </a:xfrm>
          <a:prstGeom prst="rect">
            <a:avLst/>
          </a:prstGeom>
        </p:spPr>
        <p:txBody>
          <a:bodyPr vert="horz" wrap="none" lIns="0" tIns="0" rIns="0" bIns="0" rtlCol="0">
            <a:spAutoFit/>
          </a:bodyPr>
          <a:lstStyle/>
          <a:p>
            <a:pPr marL="0">
              <a:lnSpc>
                <a:spcPct val="100000"/>
              </a:lnSpc>
            </a:pPr>
            <a:endParaRPr sz="1400" dirty="0">
              <a:latin typeface="Segoe UI Semibold"/>
              <a:cs typeface="Segoe UI Semibold"/>
            </a:endParaRPr>
          </a:p>
        </p:txBody>
      </p:sp>
      <p:sp>
        <p:nvSpPr>
          <p:cNvPr id="11" name="text 1"/>
          <p:cNvSpPr txBox="1"/>
          <p:nvPr/>
        </p:nvSpPr>
        <p:spPr>
          <a:xfrm>
            <a:off x="1447800" y="1571804"/>
            <a:ext cx="847089" cy="771346"/>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1972</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Commissioned</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Sodium Nitrite &amp;</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Nitrate</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Plant at Vadodara,</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Gujarat</a:t>
            </a:r>
            <a:endParaRPr sz="700" dirty="0">
              <a:latin typeface="Segoe UI Light"/>
              <a:cs typeface="Segoe UI Light"/>
            </a:endParaRPr>
          </a:p>
        </p:txBody>
      </p:sp>
      <p:sp>
        <p:nvSpPr>
          <p:cNvPr id="13" name="text 1"/>
          <p:cNvSpPr txBox="1"/>
          <p:nvPr/>
        </p:nvSpPr>
        <p:spPr>
          <a:xfrm>
            <a:off x="1905000" y="2747268"/>
            <a:ext cx="775811" cy="878026"/>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1984</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Acquisition of</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Sahyadri Dyestuffs</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&amp; Chemicals unit</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from Mafatlal</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Industries</a:t>
            </a:r>
            <a:endParaRPr sz="700" dirty="0">
              <a:latin typeface="Segoe UI Light"/>
              <a:cs typeface="Segoe UI Light"/>
            </a:endParaRPr>
          </a:p>
        </p:txBody>
      </p:sp>
      <p:sp>
        <p:nvSpPr>
          <p:cNvPr id="15" name="text 1"/>
          <p:cNvSpPr txBox="1"/>
          <p:nvPr/>
        </p:nvSpPr>
        <p:spPr>
          <a:xfrm>
            <a:off x="2514600" y="1571804"/>
            <a:ext cx="685801" cy="758845"/>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1992</a:t>
            </a:r>
            <a:endParaRPr lang="en-US" sz="1400" dirty="0">
              <a:solidFill>
                <a:prstClr val="black"/>
              </a:solidFill>
              <a:latin typeface="Segoe UI Semibold"/>
              <a:cs typeface="Segoe UI Semibold"/>
            </a:endParaRPr>
          </a:p>
          <a:p>
            <a:pPr marL="0" algn="ctr">
              <a:lnSpc>
                <a:spcPct val="100000"/>
              </a:lnSpc>
            </a:pPr>
            <a:r>
              <a:rPr sz="700" spc="10" dirty="0">
                <a:solidFill>
                  <a:srgbClr val="3E3E3E"/>
                </a:solidFill>
                <a:latin typeface="Segoe UI Light"/>
                <a:cs typeface="Segoe UI Light"/>
              </a:rPr>
              <a:t>Commissioned</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Nitro Aromatic</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Plant</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at </a:t>
            </a:r>
            <a:r>
              <a:rPr lang="en-US" sz="700" spc="10" dirty="0">
                <a:solidFill>
                  <a:srgbClr val="3E3E3E"/>
                </a:solidFill>
                <a:latin typeface="Segoe UI Light"/>
                <a:cs typeface="Segoe UI Light"/>
              </a:rPr>
              <a:t>N</a:t>
            </a:r>
            <a:r>
              <a:rPr sz="700" spc="10" dirty="0">
                <a:solidFill>
                  <a:srgbClr val="3E3E3E"/>
                </a:solidFill>
                <a:latin typeface="Segoe UI Light"/>
                <a:cs typeface="Segoe UI Light"/>
              </a:rPr>
              <a:t>andesari</a:t>
            </a:r>
            <a:endParaRPr sz="700" dirty="0">
              <a:latin typeface="Segoe UI Light"/>
              <a:cs typeface="Segoe UI Light"/>
            </a:endParaRPr>
          </a:p>
        </p:txBody>
      </p:sp>
      <p:sp>
        <p:nvSpPr>
          <p:cNvPr id="17" name="text 1"/>
          <p:cNvSpPr txBox="1"/>
          <p:nvPr/>
        </p:nvSpPr>
        <p:spPr>
          <a:xfrm>
            <a:off x="3001605" y="2777311"/>
            <a:ext cx="732195" cy="765096"/>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1995</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Commissioned a</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full fledged</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Hydrogenation</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Plant at Taloja</a:t>
            </a:r>
            <a:endParaRPr sz="700" dirty="0">
              <a:latin typeface="Segoe UI Light"/>
              <a:cs typeface="Segoe UI Light"/>
            </a:endParaRPr>
          </a:p>
        </p:txBody>
      </p:sp>
      <p:sp>
        <p:nvSpPr>
          <p:cNvPr id="19" name="text 1"/>
          <p:cNvSpPr txBox="1"/>
          <p:nvPr/>
        </p:nvSpPr>
        <p:spPr>
          <a:xfrm>
            <a:off x="3506197" y="1571804"/>
            <a:ext cx="684803" cy="758845"/>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none" lIns="0" tIns="0" rIns="0" bIns="0" rtlCol="0">
            <a:spAutoFit/>
          </a:bodyPr>
          <a:lstStyle/>
          <a:p>
            <a:pPr lvl="0" algn="ctr"/>
            <a:r>
              <a:rPr lang="en-US" sz="1400" spc="10" dirty="0">
                <a:solidFill>
                  <a:srgbClr val="034EA2"/>
                </a:solidFill>
                <a:latin typeface="Segoe UI Semibold"/>
                <a:cs typeface="Segoe UI Semibold"/>
              </a:rPr>
              <a:t>2003</a:t>
            </a:r>
            <a:endParaRPr lang="en-US" sz="1400" dirty="0">
              <a:solidFill>
                <a:prstClr val="black"/>
              </a:solidFill>
              <a:latin typeface="Segoe UI Semibold"/>
              <a:cs typeface="Segoe UI Semibold"/>
            </a:endParaRPr>
          </a:p>
          <a:p>
            <a:pPr marL="0" algn="ctr">
              <a:lnSpc>
                <a:spcPct val="100000"/>
              </a:lnSpc>
            </a:pPr>
            <a:r>
              <a:rPr sz="700" spc="10" dirty="0">
                <a:solidFill>
                  <a:srgbClr val="3E3E3E"/>
                </a:solidFill>
                <a:latin typeface="Segoe UI Light"/>
                <a:cs typeface="Segoe UI Light"/>
              </a:rPr>
              <a:t>Acquisition of</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management and</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control of Aryan</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Pesticides Limited</a:t>
            </a:r>
            <a:endParaRPr sz="700" dirty="0">
              <a:latin typeface="Segoe UI Light"/>
              <a:cs typeface="Segoe UI Light"/>
            </a:endParaRPr>
          </a:p>
        </p:txBody>
      </p:sp>
      <p:sp>
        <p:nvSpPr>
          <p:cNvPr id="21" name="text 1"/>
          <p:cNvSpPr txBox="1"/>
          <p:nvPr/>
        </p:nvSpPr>
        <p:spPr>
          <a:xfrm>
            <a:off x="4001742" y="2800350"/>
            <a:ext cx="722658" cy="870734"/>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algn="ctr"/>
            <a:r>
              <a:rPr lang="en-US" sz="1400" spc="10" dirty="0">
                <a:solidFill>
                  <a:srgbClr val="034EA2"/>
                </a:solidFill>
                <a:latin typeface="Segoe UI Semibold"/>
                <a:cs typeface="Segoe UI Semibold"/>
              </a:rPr>
              <a:t>2007</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Acquisition of </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DASDA Division</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from Vasant</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Chemicals at</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Telangana</a:t>
            </a:r>
            <a:endParaRPr sz="700" dirty="0">
              <a:latin typeface="Segoe UI Light"/>
              <a:cs typeface="Segoe UI Light"/>
            </a:endParaRPr>
          </a:p>
        </p:txBody>
      </p:sp>
      <p:sp>
        <p:nvSpPr>
          <p:cNvPr id="41" name="text 1"/>
          <p:cNvSpPr txBox="1"/>
          <p:nvPr/>
        </p:nvSpPr>
        <p:spPr>
          <a:xfrm>
            <a:off x="4444236" y="1691015"/>
            <a:ext cx="661164" cy="642789"/>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algn="ctr"/>
            <a:r>
              <a:rPr lang="en-US" sz="1400" spc="10" dirty="0">
                <a:solidFill>
                  <a:srgbClr val="034EA2"/>
                </a:solidFill>
                <a:latin typeface="Segoe UI Semibold"/>
                <a:cs typeface="Segoe UI Semibold"/>
              </a:rPr>
              <a:t>2010</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Foray into Fuel</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Additives business</a:t>
            </a:r>
            <a:endParaRPr sz="700" dirty="0">
              <a:latin typeface="Segoe UI Light"/>
              <a:cs typeface="Segoe UI Light"/>
            </a:endParaRPr>
          </a:p>
        </p:txBody>
      </p:sp>
      <p:sp>
        <p:nvSpPr>
          <p:cNvPr id="54" name="text 1"/>
          <p:cNvSpPr txBox="1"/>
          <p:nvPr/>
        </p:nvSpPr>
        <p:spPr>
          <a:xfrm>
            <a:off x="8923528" y="4978628"/>
            <a:ext cx="296672" cy="107722"/>
          </a:xfrm>
          <a:prstGeom prst="rect">
            <a:avLst/>
          </a:prstGeom>
        </p:spPr>
        <p:txBody>
          <a:bodyPr vert="horz" wrap="square" lIns="0" tIns="0" rIns="0" bIns="0" rtlCol="0">
            <a:spAutoFit/>
          </a:bodyPr>
          <a:lstStyle/>
          <a:p>
            <a:pPr marL="0">
              <a:lnSpc>
                <a:spcPct val="100000"/>
              </a:lnSpc>
            </a:pPr>
            <a:r>
              <a:rPr sz="700" spc="10" dirty="0">
                <a:solidFill>
                  <a:srgbClr val="FFFFFF"/>
                </a:solidFill>
                <a:latin typeface="Segoe UI Semibold"/>
                <a:cs typeface="Segoe UI Semibold"/>
              </a:rPr>
              <a:t>8</a:t>
            </a:r>
            <a:endParaRPr sz="700" dirty="0">
              <a:latin typeface="Segoe UI Semibold"/>
              <a:cs typeface="Segoe UI Semibold"/>
            </a:endParaRPr>
          </a:p>
        </p:txBody>
      </p:sp>
      <p:pic>
        <p:nvPicPr>
          <p:cNvPr id="58"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386834"/>
            <a:ext cx="1076706" cy="547116"/>
          </a:xfrm>
          <a:prstGeom prst="rect">
            <a:avLst/>
          </a:prstGeom>
        </p:spPr>
      </p:pic>
      <p:grpSp>
        <p:nvGrpSpPr>
          <p:cNvPr id="55" name="Group 54">
            <a:extLst>
              <a:ext uri="{FF2B5EF4-FFF2-40B4-BE49-F238E27FC236}">
                <a16:creationId xmlns:a16="http://schemas.microsoft.com/office/drawing/2014/main" id="{31126605-BCDF-48EC-9724-C31257FCE87E}"/>
              </a:ext>
            </a:extLst>
          </p:cNvPr>
          <p:cNvGrpSpPr/>
          <p:nvPr/>
        </p:nvGrpSpPr>
        <p:grpSpPr>
          <a:xfrm flipV="1">
            <a:off x="471932" y="2419350"/>
            <a:ext cx="3109468" cy="228596"/>
            <a:chOff x="395536" y="3102557"/>
            <a:chExt cx="8208912" cy="366627"/>
          </a:xfrm>
          <a:solidFill>
            <a:schemeClr val="tx2"/>
          </a:solidFill>
        </p:grpSpPr>
        <p:sp>
          <p:nvSpPr>
            <p:cNvPr id="56" name="Rectangle 3">
              <a:extLst>
                <a:ext uri="{FF2B5EF4-FFF2-40B4-BE49-F238E27FC236}">
                  <a16:creationId xmlns:a16="http://schemas.microsoft.com/office/drawing/2014/main" id="{10A51B80-BE25-4B58-AC7D-C71E941EEBE4}"/>
                </a:ext>
              </a:extLst>
            </p:cNvPr>
            <p:cNvSpPr/>
            <p:nvPr/>
          </p:nvSpPr>
          <p:spPr>
            <a:xfrm>
              <a:off x="395536"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7" name="Rectangle 3">
              <a:extLst>
                <a:ext uri="{FF2B5EF4-FFF2-40B4-BE49-F238E27FC236}">
                  <a16:creationId xmlns:a16="http://schemas.microsoft.com/office/drawing/2014/main" id="{A986BA66-5F1C-4613-8A98-78837CA2D37C}"/>
                </a:ext>
              </a:extLst>
            </p:cNvPr>
            <p:cNvSpPr/>
            <p:nvPr/>
          </p:nvSpPr>
          <p:spPr>
            <a:xfrm rot="10800000">
              <a:off x="1763687" y="3102557"/>
              <a:ext cx="1368151" cy="256207"/>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accent1"/>
                </a:solidFill>
              </a:endParaRPr>
            </a:p>
          </p:txBody>
        </p:sp>
        <p:sp>
          <p:nvSpPr>
            <p:cNvPr id="59" name="Rectangle 3">
              <a:extLst>
                <a:ext uri="{FF2B5EF4-FFF2-40B4-BE49-F238E27FC236}">
                  <a16:creationId xmlns:a16="http://schemas.microsoft.com/office/drawing/2014/main" id="{2FDE795C-A164-4C18-9B13-0560F1A1BE01}"/>
                </a:ext>
              </a:extLst>
            </p:cNvPr>
            <p:cNvSpPr/>
            <p:nvPr/>
          </p:nvSpPr>
          <p:spPr>
            <a:xfrm>
              <a:off x="3131840"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0" name="Rectangle 3">
              <a:extLst>
                <a:ext uri="{FF2B5EF4-FFF2-40B4-BE49-F238E27FC236}">
                  <a16:creationId xmlns:a16="http://schemas.microsoft.com/office/drawing/2014/main" id="{D60D5D23-3D68-4635-A865-F740063117A5}"/>
                </a:ext>
              </a:extLst>
            </p:cNvPr>
            <p:cNvSpPr/>
            <p:nvPr/>
          </p:nvSpPr>
          <p:spPr>
            <a:xfrm rot="10800000">
              <a:off x="4499992" y="3102559"/>
              <a:ext cx="1368151" cy="256207"/>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1" name="Rectangle 3">
              <a:extLst>
                <a:ext uri="{FF2B5EF4-FFF2-40B4-BE49-F238E27FC236}">
                  <a16:creationId xmlns:a16="http://schemas.microsoft.com/office/drawing/2014/main" id="{41FD1879-391B-4C63-B6CE-7827F96D06C8}"/>
                </a:ext>
              </a:extLst>
            </p:cNvPr>
            <p:cNvSpPr/>
            <p:nvPr/>
          </p:nvSpPr>
          <p:spPr>
            <a:xfrm>
              <a:off x="5868144"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2" name="Rectangle 3">
              <a:extLst>
                <a:ext uri="{FF2B5EF4-FFF2-40B4-BE49-F238E27FC236}">
                  <a16:creationId xmlns:a16="http://schemas.microsoft.com/office/drawing/2014/main" id="{B53D7184-1D9A-4369-BA86-9D5254244445}"/>
                </a:ext>
              </a:extLst>
            </p:cNvPr>
            <p:cNvSpPr/>
            <p:nvPr/>
          </p:nvSpPr>
          <p:spPr>
            <a:xfrm rot="10800000">
              <a:off x="7236297" y="3102559"/>
              <a:ext cx="1368151" cy="256207"/>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70" name="Group 69">
            <a:extLst>
              <a:ext uri="{FF2B5EF4-FFF2-40B4-BE49-F238E27FC236}">
                <a16:creationId xmlns:a16="http://schemas.microsoft.com/office/drawing/2014/main" id="{31126605-BCDF-48EC-9724-C31257FCE87E}"/>
              </a:ext>
            </a:extLst>
          </p:cNvPr>
          <p:cNvGrpSpPr/>
          <p:nvPr/>
        </p:nvGrpSpPr>
        <p:grpSpPr>
          <a:xfrm flipV="1">
            <a:off x="3581400" y="2419349"/>
            <a:ext cx="2948812" cy="228597"/>
            <a:chOff x="395536" y="3097535"/>
            <a:chExt cx="8208912" cy="371649"/>
          </a:xfrm>
          <a:solidFill>
            <a:schemeClr val="tx2"/>
          </a:solidFill>
        </p:grpSpPr>
        <p:sp>
          <p:nvSpPr>
            <p:cNvPr id="71" name="Rectangle 3">
              <a:extLst>
                <a:ext uri="{FF2B5EF4-FFF2-40B4-BE49-F238E27FC236}">
                  <a16:creationId xmlns:a16="http://schemas.microsoft.com/office/drawing/2014/main" id="{10A51B80-BE25-4B58-AC7D-C71E941EEBE4}"/>
                </a:ext>
              </a:extLst>
            </p:cNvPr>
            <p:cNvSpPr/>
            <p:nvPr/>
          </p:nvSpPr>
          <p:spPr>
            <a:xfrm>
              <a:off x="395536"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2" name="Rectangle 3">
              <a:extLst>
                <a:ext uri="{FF2B5EF4-FFF2-40B4-BE49-F238E27FC236}">
                  <a16:creationId xmlns:a16="http://schemas.microsoft.com/office/drawing/2014/main" id="{A986BA66-5F1C-4613-8A98-78837CA2D37C}"/>
                </a:ext>
              </a:extLst>
            </p:cNvPr>
            <p:cNvSpPr/>
            <p:nvPr/>
          </p:nvSpPr>
          <p:spPr>
            <a:xfrm rot="10800000">
              <a:off x="1763688"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accent1"/>
                </a:solidFill>
              </a:endParaRPr>
            </a:p>
          </p:txBody>
        </p:sp>
        <p:sp>
          <p:nvSpPr>
            <p:cNvPr id="73" name="Rectangle 3">
              <a:extLst>
                <a:ext uri="{FF2B5EF4-FFF2-40B4-BE49-F238E27FC236}">
                  <a16:creationId xmlns:a16="http://schemas.microsoft.com/office/drawing/2014/main" id="{2FDE795C-A164-4C18-9B13-0560F1A1BE01}"/>
                </a:ext>
              </a:extLst>
            </p:cNvPr>
            <p:cNvSpPr/>
            <p:nvPr/>
          </p:nvSpPr>
          <p:spPr>
            <a:xfrm>
              <a:off x="3131840"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4" name="Rectangle 3">
              <a:extLst>
                <a:ext uri="{FF2B5EF4-FFF2-40B4-BE49-F238E27FC236}">
                  <a16:creationId xmlns:a16="http://schemas.microsoft.com/office/drawing/2014/main" id="{D60D5D23-3D68-4635-A865-F740063117A5}"/>
                </a:ext>
              </a:extLst>
            </p:cNvPr>
            <p:cNvSpPr/>
            <p:nvPr/>
          </p:nvSpPr>
          <p:spPr>
            <a:xfrm rot="10800000">
              <a:off x="4499992"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5" name="Rectangle 3">
              <a:extLst>
                <a:ext uri="{FF2B5EF4-FFF2-40B4-BE49-F238E27FC236}">
                  <a16:creationId xmlns:a16="http://schemas.microsoft.com/office/drawing/2014/main" id="{41FD1879-391B-4C63-B6CE-7827F96D06C8}"/>
                </a:ext>
              </a:extLst>
            </p:cNvPr>
            <p:cNvSpPr/>
            <p:nvPr/>
          </p:nvSpPr>
          <p:spPr>
            <a:xfrm>
              <a:off x="5868144"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6" name="Rectangle 3">
              <a:extLst>
                <a:ext uri="{FF2B5EF4-FFF2-40B4-BE49-F238E27FC236}">
                  <a16:creationId xmlns:a16="http://schemas.microsoft.com/office/drawing/2014/main" id="{B53D7184-1D9A-4369-BA86-9D5254244445}"/>
                </a:ext>
              </a:extLst>
            </p:cNvPr>
            <p:cNvSpPr/>
            <p:nvPr/>
          </p:nvSpPr>
          <p:spPr>
            <a:xfrm rot="10800000">
              <a:off x="7236296"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77" name="Group 76">
            <a:extLst>
              <a:ext uri="{FF2B5EF4-FFF2-40B4-BE49-F238E27FC236}">
                <a16:creationId xmlns:a16="http://schemas.microsoft.com/office/drawing/2014/main" id="{31126605-BCDF-48EC-9724-C31257FCE87E}"/>
              </a:ext>
            </a:extLst>
          </p:cNvPr>
          <p:cNvGrpSpPr/>
          <p:nvPr/>
        </p:nvGrpSpPr>
        <p:grpSpPr>
          <a:xfrm flipV="1">
            <a:off x="6530212" y="2419350"/>
            <a:ext cx="2080388" cy="228596"/>
            <a:chOff x="395536" y="3097535"/>
            <a:chExt cx="5472608" cy="371649"/>
          </a:xfrm>
          <a:solidFill>
            <a:schemeClr val="tx2"/>
          </a:solidFill>
        </p:grpSpPr>
        <p:sp>
          <p:nvSpPr>
            <p:cNvPr id="78" name="Rectangle 3">
              <a:extLst>
                <a:ext uri="{FF2B5EF4-FFF2-40B4-BE49-F238E27FC236}">
                  <a16:creationId xmlns:a16="http://schemas.microsoft.com/office/drawing/2014/main" id="{10A51B80-BE25-4B58-AC7D-C71E941EEBE4}"/>
                </a:ext>
              </a:extLst>
            </p:cNvPr>
            <p:cNvSpPr/>
            <p:nvPr/>
          </p:nvSpPr>
          <p:spPr>
            <a:xfrm>
              <a:off x="395536"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9" name="Rectangle 3">
              <a:extLst>
                <a:ext uri="{FF2B5EF4-FFF2-40B4-BE49-F238E27FC236}">
                  <a16:creationId xmlns:a16="http://schemas.microsoft.com/office/drawing/2014/main" id="{A986BA66-5F1C-4613-8A98-78837CA2D37C}"/>
                </a:ext>
              </a:extLst>
            </p:cNvPr>
            <p:cNvSpPr/>
            <p:nvPr/>
          </p:nvSpPr>
          <p:spPr>
            <a:xfrm rot="10800000">
              <a:off x="1763688"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accent1"/>
                </a:solidFill>
              </a:endParaRPr>
            </a:p>
          </p:txBody>
        </p:sp>
        <p:sp>
          <p:nvSpPr>
            <p:cNvPr id="80" name="Rectangle 3">
              <a:extLst>
                <a:ext uri="{FF2B5EF4-FFF2-40B4-BE49-F238E27FC236}">
                  <a16:creationId xmlns:a16="http://schemas.microsoft.com/office/drawing/2014/main" id="{2FDE795C-A164-4C18-9B13-0560F1A1BE01}"/>
                </a:ext>
              </a:extLst>
            </p:cNvPr>
            <p:cNvSpPr/>
            <p:nvPr/>
          </p:nvSpPr>
          <p:spPr>
            <a:xfrm>
              <a:off x="3131840"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1" name="Rectangle 3">
              <a:extLst>
                <a:ext uri="{FF2B5EF4-FFF2-40B4-BE49-F238E27FC236}">
                  <a16:creationId xmlns:a16="http://schemas.microsoft.com/office/drawing/2014/main" id="{D60D5D23-3D68-4635-A865-F740063117A5}"/>
                </a:ext>
              </a:extLst>
            </p:cNvPr>
            <p:cNvSpPr/>
            <p:nvPr/>
          </p:nvSpPr>
          <p:spPr>
            <a:xfrm rot="10800000">
              <a:off x="4499992"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86" name="text 1"/>
          <p:cNvSpPr txBox="1"/>
          <p:nvPr/>
        </p:nvSpPr>
        <p:spPr>
          <a:xfrm>
            <a:off x="5389308" y="1252776"/>
            <a:ext cx="65" cy="215444"/>
          </a:xfrm>
          <a:prstGeom prst="rect">
            <a:avLst/>
          </a:prstGeom>
        </p:spPr>
        <p:txBody>
          <a:bodyPr vert="horz" wrap="none" lIns="0" tIns="0" rIns="0" bIns="0" rtlCol="0">
            <a:spAutoFit/>
          </a:bodyPr>
          <a:lstStyle/>
          <a:p>
            <a:pPr marL="0">
              <a:lnSpc>
                <a:spcPct val="100000"/>
              </a:lnSpc>
            </a:pPr>
            <a:endParaRPr sz="1400" dirty="0">
              <a:latin typeface="Segoe UI Semibold"/>
              <a:cs typeface="Segoe UI Semibold"/>
            </a:endParaRPr>
          </a:p>
        </p:txBody>
      </p:sp>
      <p:sp>
        <p:nvSpPr>
          <p:cNvPr id="87" name="text 1"/>
          <p:cNvSpPr txBox="1"/>
          <p:nvPr/>
        </p:nvSpPr>
        <p:spPr>
          <a:xfrm>
            <a:off x="5334000" y="1419404"/>
            <a:ext cx="935290" cy="899904"/>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2013</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Brownfield </a:t>
            </a:r>
            <a:r>
              <a:rPr lang="en-US" sz="700" spc="10" dirty="0">
                <a:solidFill>
                  <a:srgbClr val="3E3E3E"/>
                </a:solidFill>
                <a:latin typeface="Segoe UI Light"/>
                <a:cs typeface="Segoe UI Light"/>
              </a:rPr>
              <a:t> e</a:t>
            </a:r>
            <a:r>
              <a:rPr sz="700" spc="10" dirty="0">
                <a:solidFill>
                  <a:srgbClr val="3E3E3E"/>
                </a:solidFill>
                <a:latin typeface="Segoe UI Light"/>
                <a:cs typeface="Segoe UI Light"/>
              </a:rPr>
              <a:t>xpansion</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for manufacturing</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Sodium Nitrite &amp;</a:t>
            </a:r>
            <a:r>
              <a:rPr lang="en-US" sz="700" dirty="0">
                <a:latin typeface="Segoe UI Light"/>
                <a:cs typeface="Segoe UI Light"/>
              </a:rPr>
              <a:t> N</a:t>
            </a:r>
            <a:r>
              <a:rPr sz="700" spc="10" dirty="0">
                <a:solidFill>
                  <a:srgbClr val="3E3E3E"/>
                </a:solidFill>
                <a:latin typeface="Segoe UI Light"/>
                <a:cs typeface="Segoe UI Light"/>
              </a:rPr>
              <a:t>itrate at</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Nandesari</a:t>
            </a:r>
            <a:r>
              <a:rPr lang="en-US" sz="700" spc="10" dirty="0">
                <a:solidFill>
                  <a:srgbClr val="3E3E3E"/>
                </a:solidFill>
                <a:latin typeface="Segoe UI Light"/>
                <a:cs typeface="Segoe UI Light"/>
              </a:rPr>
              <a:t> Turnover crosses INR 1,000 </a:t>
            </a:r>
            <a:r>
              <a:rPr lang="en-US" sz="700" spc="10" dirty="0" err="1">
                <a:solidFill>
                  <a:srgbClr val="3E3E3E"/>
                </a:solidFill>
                <a:latin typeface="Segoe UI Light"/>
                <a:cs typeface="Segoe UI Light"/>
              </a:rPr>
              <a:t>crore</a:t>
            </a:r>
            <a:endParaRPr lang="en-US" sz="700" dirty="0">
              <a:latin typeface="Segoe UI Light"/>
              <a:cs typeface="Segoe UI Light"/>
            </a:endParaRPr>
          </a:p>
        </p:txBody>
      </p:sp>
      <p:sp>
        <p:nvSpPr>
          <p:cNvPr id="89" name="text 1"/>
          <p:cNvSpPr txBox="1"/>
          <p:nvPr/>
        </p:nvSpPr>
        <p:spPr>
          <a:xfrm>
            <a:off x="5943600" y="2800350"/>
            <a:ext cx="739012" cy="870734"/>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2014</a:t>
            </a:r>
            <a:endParaRPr lang="en-US" sz="1400" dirty="0">
              <a:solidFill>
                <a:prstClr val="black"/>
              </a:solidFill>
              <a:latin typeface="Segoe UI Semibold"/>
              <a:cs typeface="Segoe UI Semibold"/>
            </a:endParaRPr>
          </a:p>
          <a:p>
            <a:pPr marL="0" algn="ctr">
              <a:lnSpc>
                <a:spcPct val="100000"/>
              </a:lnSpc>
            </a:pPr>
            <a:r>
              <a:rPr sz="700" spc="10" dirty="0">
                <a:solidFill>
                  <a:srgbClr val="3E3E3E"/>
                </a:solidFill>
                <a:latin typeface="Segoe UI Light"/>
                <a:cs typeface="Segoe UI Light"/>
              </a:rPr>
              <a:t>Commissioned a</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world-class facility to</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manufacture Optical</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Brightening Agents</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(OBA)</a:t>
            </a:r>
            <a:endParaRPr sz="700" dirty="0">
              <a:latin typeface="Segoe UI Light"/>
              <a:cs typeface="Segoe UI Light"/>
            </a:endParaRPr>
          </a:p>
        </p:txBody>
      </p:sp>
      <p:sp>
        <p:nvSpPr>
          <p:cNvPr id="91" name="text 1"/>
          <p:cNvSpPr txBox="1"/>
          <p:nvPr/>
        </p:nvSpPr>
        <p:spPr>
          <a:xfrm>
            <a:off x="6376983" y="1419404"/>
            <a:ext cx="785817" cy="878026"/>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2015</a:t>
            </a:r>
            <a:endParaRPr lang="en-US" sz="1400" dirty="0">
              <a:solidFill>
                <a:prstClr val="black"/>
              </a:solidFill>
              <a:latin typeface="Segoe UI Semibold"/>
              <a:cs typeface="Segoe UI Semibold"/>
            </a:endParaRPr>
          </a:p>
          <a:p>
            <a:pPr marL="0" algn="ctr">
              <a:lnSpc>
                <a:spcPct val="100000"/>
              </a:lnSpc>
            </a:pPr>
            <a:r>
              <a:rPr sz="700" spc="10" dirty="0">
                <a:solidFill>
                  <a:srgbClr val="3E3E3E"/>
                </a:solidFill>
                <a:latin typeface="Segoe UI Light"/>
                <a:cs typeface="Segoe UI Light"/>
              </a:rPr>
              <a:t>Promoted Deepak</a:t>
            </a:r>
            <a:endParaRPr sz="700" dirty="0">
              <a:latin typeface="Segoe UI Light"/>
              <a:cs typeface="Segoe UI Light"/>
            </a:endParaRPr>
          </a:p>
          <a:p>
            <a:pPr marL="0" algn="ctr">
              <a:lnSpc>
                <a:spcPct val="100000"/>
              </a:lnSpc>
            </a:pPr>
            <a:r>
              <a:rPr sz="700" spc="10" dirty="0" err="1">
                <a:solidFill>
                  <a:srgbClr val="3E3E3E"/>
                </a:solidFill>
                <a:latin typeface="Segoe UI Light"/>
                <a:cs typeface="Segoe UI Light"/>
              </a:rPr>
              <a:t>Phenolics</a:t>
            </a:r>
            <a:r>
              <a:rPr sz="700" spc="10" dirty="0">
                <a:solidFill>
                  <a:srgbClr val="3E3E3E"/>
                </a:solidFill>
                <a:latin typeface="Segoe UI Light"/>
                <a:cs typeface="Segoe UI Light"/>
              </a:rPr>
              <a:t> Limited for</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manufacturing of</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Phenol &amp; Acetone</a:t>
            </a:r>
            <a:endParaRPr sz="700" dirty="0">
              <a:latin typeface="Segoe UI Light"/>
              <a:cs typeface="Segoe UI Light"/>
            </a:endParaRPr>
          </a:p>
        </p:txBody>
      </p:sp>
      <p:sp>
        <p:nvSpPr>
          <p:cNvPr id="93" name="text 1"/>
          <p:cNvSpPr txBox="1"/>
          <p:nvPr/>
        </p:nvSpPr>
        <p:spPr>
          <a:xfrm>
            <a:off x="6855799" y="2800350"/>
            <a:ext cx="764201" cy="771346"/>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2016</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Raised INR 83 </a:t>
            </a:r>
            <a:r>
              <a:rPr sz="700" spc="10" dirty="0" err="1">
                <a:solidFill>
                  <a:srgbClr val="3E3E3E"/>
                </a:solidFill>
                <a:latin typeface="Segoe UI Light"/>
                <a:cs typeface="Segoe UI Light"/>
              </a:rPr>
              <a:t>crore</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via QIP (1st Round)</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to fund the phenol</a:t>
            </a:r>
            <a:r>
              <a:rPr lang="en-US" sz="700" spc="10" dirty="0">
                <a:solidFill>
                  <a:srgbClr val="3E3E3E"/>
                </a:solidFill>
                <a:latin typeface="Segoe UI Light"/>
                <a:cs typeface="Segoe UI Light"/>
              </a:rPr>
              <a:t> p</a:t>
            </a:r>
            <a:r>
              <a:rPr sz="700" spc="10" dirty="0">
                <a:solidFill>
                  <a:srgbClr val="3E3E3E"/>
                </a:solidFill>
                <a:latin typeface="Segoe UI Light"/>
                <a:cs typeface="Segoe UI Light"/>
              </a:rPr>
              <a:t>roject</a:t>
            </a:r>
            <a:endParaRPr sz="700" dirty="0">
              <a:latin typeface="Segoe UI Light"/>
              <a:cs typeface="Segoe UI Light"/>
            </a:endParaRPr>
          </a:p>
        </p:txBody>
      </p:sp>
      <p:sp>
        <p:nvSpPr>
          <p:cNvPr id="95" name="text 1"/>
          <p:cNvSpPr txBox="1"/>
          <p:nvPr/>
        </p:nvSpPr>
        <p:spPr>
          <a:xfrm>
            <a:off x="7391400" y="1495604"/>
            <a:ext cx="914400" cy="771346"/>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lvl="0" algn="ctr"/>
            <a:r>
              <a:rPr lang="en-US" sz="1400" spc="10" dirty="0">
                <a:solidFill>
                  <a:srgbClr val="034EA2"/>
                </a:solidFill>
                <a:latin typeface="Segoe UI Semibold"/>
                <a:cs typeface="Segoe UI Semibold"/>
              </a:rPr>
              <a:t>2017</a:t>
            </a:r>
            <a:endParaRPr lang="en-US" sz="1400" dirty="0">
              <a:solidFill>
                <a:prstClr val="black"/>
              </a:solidFill>
              <a:latin typeface="Segoe UI Semibold"/>
              <a:cs typeface="Segoe UI Semibold"/>
            </a:endParaRPr>
          </a:p>
          <a:p>
            <a:pPr marL="0" algn="ctr">
              <a:lnSpc>
                <a:spcPct val="100000"/>
              </a:lnSpc>
            </a:pPr>
            <a:r>
              <a:rPr sz="700" spc="10" dirty="0">
                <a:solidFill>
                  <a:srgbClr val="3E3E3E"/>
                </a:solidFill>
                <a:latin typeface="Segoe UI Light"/>
                <a:cs typeface="Segoe UI Light"/>
              </a:rPr>
              <a:t>Raised INR 150 </a:t>
            </a:r>
            <a:r>
              <a:rPr sz="700" spc="10" dirty="0" err="1">
                <a:solidFill>
                  <a:srgbClr val="3E3E3E"/>
                </a:solidFill>
                <a:latin typeface="Segoe UI Light"/>
                <a:cs typeface="Segoe UI Light"/>
              </a:rPr>
              <a:t>crore</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via QIP (2nd </a:t>
            </a:r>
            <a:r>
              <a:rPr lang="en-US" sz="700" spc="10" dirty="0">
                <a:solidFill>
                  <a:srgbClr val="3E3E3E"/>
                </a:solidFill>
                <a:latin typeface="Segoe UI Light"/>
                <a:cs typeface="Segoe UI Light"/>
              </a:rPr>
              <a:t>R</a:t>
            </a:r>
            <a:r>
              <a:rPr sz="700" spc="10" dirty="0">
                <a:solidFill>
                  <a:srgbClr val="3E3E3E"/>
                </a:solidFill>
                <a:latin typeface="Segoe UI Light"/>
                <a:cs typeface="Segoe UI Light"/>
              </a:rPr>
              <a:t>ound)</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to fund the phenol</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project</a:t>
            </a:r>
            <a:endParaRPr sz="700" dirty="0">
              <a:latin typeface="Segoe UI Light"/>
              <a:cs typeface="Segoe UI Light"/>
            </a:endParaRPr>
          </a:p>
        </p:txBody>
      </p:sp>
      <p:sp>
        <p:nvSpPr>
          <p:cNvPr id="97" name="text 1"/>
          <p:cNvSpPr txBox="1"/>
          <p:nvPr/>
        </p:nvSpPr>
        <p:spPr>
          <a:xfrm>
            <a:off x="7848600" y="2800350"/>
            <a:ext cx="990600" cy="642789"/>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algn="ctr"/>
            <a:r>
              <a:rPr lang="en-US" sz="1400" spc="10" dirty="0">
                <a:solidFill>
                  <a:srgbClr val="034EA2"/>
                </a:solidFill>
                <a:latin typeface="Segoe UI Semibold"/>
                <a:cs typeface="Segoe UI Semibold"/>
              </a:rPr>
              <a:t>2020</a:t>
            </a:r>
          </a:p>
          <a:p>
            <a:pPr algn="ctr"/>
            <a:r>
              <a:rPr lang="en-US" sz="700" spc="10" dirty="0">
                <a:solidFill>
                  <a:srgbClr val="3E3E3E"/>
                </a:solidFill>
                <a:latin typeface="Segoe UI Light"/>
                <a:cs typeface="Segoe UI Light"/>
              </a:rPr>
              <a:t>Deepak Phenolics commissioned IPA Plant (Iso-propyl alcohol).</a:t>
            </a:r>
          </a:p>
        </p:txBody>
      </p:sp>
      <p:sp>
        <p:nvSpPr>
          <p:cNvPr id="99" name="text 1"/>
          <p:cNvSpPr txBox="1"/>
          <p:nvPr/>
        </p:nvSpPr>
        <p:spPr>
          <a:xfrm>
            <a:off x="4928364" y="2800350"/>
            <a:ext cx="786636" cy="986790"/>
          </a:xfrm>
          <a:prstGeom prst="foldedCorner">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spAutoFit/>
          </a:bodyPr>
          <a:lstStyle/>
          <a:p>
            <a:pPr algn="ctr"/>
            <a:r>
              <a:rPr lang="en-US" sz="1400" spc="10" dirty="0">
                <a:solidFill>
                  <a:srgbClr val="034EA2"/>
                </a:solidFill>
                <a:latin typeface="Segoe UI Semibold"/>
                <a:cs typeface="Segoe UI Semibold"/>
              </a:rPr>
              <a:t>2012</a:t>
            </a:r>
            <a:endParaRPr lang="en-US" sz="700" spc="10" dirty="0">
              <a:solidFill>
                <a:srgbClr val="3E3E3E"/>
              </a:solidFill>
              <a:latin typeface="Segoe UI Light"/>
              <a:cs typeface="Segoe UI Light"/>
            </a:endParaRPr>
          </a:p>
          <a:p>
            <a:pPr marL="0" algn="ctr">
              <a:lnSpc>
                <a:spcPct val="100000"/>
              </a:lnSpc>
            </a:pPr>
            <a:r>
              <a:rPr sz="700" spc="10" dirty="0">
                <a:solidFill>
                  <a:srgbClr val="3E3E3E"/>
                </a:solidFill>
                <a:latin typeface="Segoe UI Light"/>
                <a:cs typeface="Segoe UI Light"/>
              </a:rPr>
              <a:t>Accredited with</a:t>
            </a:r>
            <a:endParaRPr sz="700" dirty="0">
              <a:latin typeface="Segoe UI Light"/>
              <a:cs typeface="Segoe UI Light"/>
            </a:endParaRPr>
          </a:p>
          <a:p>
            <a:pPr marL="0" algn="ctr">
              <a:lnSpc>
                <a:spcPct val="100000"/>
              </a:lnSpc>
            </a:pPr>
            <a:r>
              <a:rPr sz="700" spc="10" dirty="0">
                <a:solidFill>
                  <a:srgbClr val="3E3E3E"/>
                </a:solidFill>
                <a:latin typeface="Segoe UI Light"/>
                <a:cs typeface="Segoe UI Light"/>
              </a:rPr>
              <a:t>‘Responsible </a:t>
            </a:r>
            <a:r>
              <a:rPr lang="en-US" sz="700" spc="10" dirty="0">
                <a:solidFill>
                  <a:srgbClr val="3E3E3E"/>
                </a:solidFill>
                <a:latin typeface="Segoe UI Light"/>
                <a:cs typeface="Segoe UI Light"/>
              </a:rPr>
              <a:t>c</a:t>
            </a:r>
            <a:r>
              <a:rPr sz="700" spc="10" dirty="0">
                <a:solidFill>
                  <a:srgbClr val="3E3E3E"/>
                </a:solidFill>
                <a:latin typeface="Segoe UI Light"/>
                <a:cs typeface="Segoe UI Light"/>
              </a:rPr>
              <a:t>are'</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a global benchmark of</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environment, safety and</a:t>
            </a:r>
            <a:r>
              <a:rPr lang="en-US" sz="700" spc="10" dirty="0">
                <a:solidFill>
                  <a:srgbClr val="3E3E3E"/>
                </a:solidFill>
                <a:latin typeface="Segoe UI Light"/>
                <a:cs typeface="Segoe UI Light"/>
              </a:rPr>
              <a:t> </a:t>
            </a:r>
            <a:r>
              <a:rPr sz="700" spc="10" dirty="0">
                <a:solidFill>
                  <a:srgbClr val="3E3E3E"/>
                </a:solidFill>
                <a:latin typeface="Segoe UI Light"/>
                <a:cs typeface="Segoe UI Light"/>
              </a:rPr>
              <a:t>health management</a:t>
            </a:r>
            <a:endParaRPr sz="700" dirty="0">
              <a:latin typeface="Segoe UI Light"/>
              <a:cs typeface="Segoe UI Light"/>
            </a:endParaRPr>
          </a:p>
        </p:txBody>
      </p:sp>
    </p:spTree>
    <p:extLst>
      <p:ext uri="{BB962C8B-B14F-4D97-AF65-F5344CB8AC3E}">
        <p14:creationId xmlns:p14="http://schemas.microsoft.com/office/powerpoint/2010/main" val="2982934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 y="4574284"/>
            <a:ext cx="1076706" cy="547116"/>
          </a:xfrm>
          <a:prstGeom prst="rect">
            <a:avLst/>
          </a:prstGeom>
        </p:spPr>
      </p:pic>
      <p:sp>
        <p:nvSpPr>
          <p:cNvPr id="2" name="text 1"/>
          <p:cNvSpPr txBox="1"/>
          <p:nvPr/>
        </p:nvSpPr>
        <p:spPr>
          <a:xfrm>
            <a:off x="397766" y="1395989"/>
            <a:ext cx="1412759" cy="677108"/>
          </a:xfrm>
          <a:prstGeom prst="rect">
            <a:avLst/>
          </a:prstGeom>
        </p:spPr>
        <p:txBody>
          <a:bodyPr vert="horz" wrap="none" lIns="0" tIns="0" rIns="0" bIns="0" rtlCol="0">
            <a:spAutoFit/>
          </a:bodyPr>
          <a:lstStyle/>
          <a:p>
            <a:r>
              <a:rPr sz="2200" spc="10" dirty="0">
                <a:solidFill>
                  <a:srgbClr val="0070C0"/>
                </a:solidFill>
                <a:latin typeface="Segoe UI Semibold"/>
                <a:cs typeface="Segoe UI Semibold"/>
              </a:rPr>
              <a:t>COMPANY</a:t>
            </a:r>
            <a:endParaRPr lang="en-US" sz="2200" spc="10" dirty="0">
              <a:solidFill>
                <a:srgbClr val="0070C0"/>
              </a:solidFill>
              <a:latin typeface="Segoe UI Semibold"/>
              <a:cs typeface="Segoe UI Semibold"/>
            </a:endParaRPr>
          </a:p>
          <a:p>
            <a:r>
              <a:rPr lang="en-US" sz="2200" spc="10" dirty="0">
                <a:solidFill>
                  <a:srgbClr val="0070C0"/>
                </a:solidFill>
                <a:latin typeface="Segoe UI Semibold"/>
                <a:cs typeface="Segoe UI Semibold"/>
              </a:rPr>
              <a:t>OVERVIEW</a:t>
            </a:r>
          </a:p>
        </p:txBody>
      </p:sp>
      <p:sp>
        <p:nvSpPr>
          <p:cNvPr id="5" name="text 1"/>
          <p:cNvSpPr txBox="1"/>
          <p:nvPr/>
        </p:nvSpPr>
        <p:spPr>
          <a:xfrm>
            <a:off x="3348483" y="2910484"/>
            <a:ext cx="1359668" cy="553998"/>
          </a:xfrm>
          <a:prstGeom prst="rect">
            <a:avLst/>
          </a:prstGeom>
        </p:spPr>
        <p:txBody>
          <a:bodyPr vert="horz" wrap="none" lIns="0" tIns="0" rIns="0" bIns="0" rtlCol="0">
            <a:spAutoFit/>
          </a:bodyPr>
          <a:lstStyle/>
          <a:p>
            <a:pPr marL="27432">
              <a:lnSpc>
                <a:spcPct val="100000"/>
              </a:lnSpc>
            </a:pPr>
            <a:r>
              <a:rPr sz="1200" spc="10" dirty="0">
                <a:latin typeface="Segoe UI Light"/>
                <a:cs typeface="Segoe UI Light"/>
              </a:rPr>
              <a:t>for products like</a:t>
            </a:r>
            <a:endParaRPr sz="1200" dirty="0">
              <a:latin typeface="Segoe UI Light"/>
              <a:cs typeface="Segoe UI Light"/>
            </a:endParaRPr>
          </a:p>
          <a:p>
            <a:pPr marL="27432">
              <a:lnSpc>
                <a:spcPct val="100000"/>
              </a:lnSpc>
            </a:pPr>
            <a:r>
              <a:rPr sz="1200" spc="10" dirty="0">
                <a:latin typeface="Segoe UI Light"/>
                <a:cs typeface="Segoe UI Light"/>
              </a:rPr>
              <a:t>Xylidines, Cumidines</a:t>
            </a:r>
            <a:endParaRPr sz="1200" dirty="0">
              <a:latin typeface="Segoe UI Light"/>
              <a:cs typeface="Segoe UI Light"/>
            </a:endParaRPr>
          </a:p>
          <a:p>
            <a:pPr marL="0">
              <a:lnSpc>
                <a:spcPct val="100000"/>
              </a:lnSpc>
            </a:pPr>
            <a:r>
              <a:rPr sz="1200" spc="10" dirty="0">
                <a:latin typeface="Segoe UI Light"/>
                <a:cs typeface="Segoe UI Light"/>
              </a:rPr>
              <a:t>and Oximes</a:t>
            </a:r>
            <a:endParaRPr sz="1200" dirty="0">
              <a:latin typeface="Segoe UI Light"/>
              <a:cs typeface="Segoe UI Light"/>
            </a:endParaRPr>
          </a:p>
        </p:txBody>
      </p:sp>
      <p:sp>
        <p:nvSpPr>
          <p:cNvPr id="6" name="text 1"/>
          <p:cNvSpPr txBox="1"/>
          <p:nvPr/>
        </p:nvSpPr>
        <p:spPr>
          <a:xfrm>
            <a:off x="3423412" y="514350"/>
            <a:ext cx="901978" cy="830997"/>
          </a:xfrm>
          <a:prstGeom prst="rect">
            <a:avLst/>
          </a:prstGeom>
        </p:spPr>
        <p:txBody>
          <a:bodyPr vert="horz" wrap="none" lIns="0" tIns="0" rIns="0" bIns="0" rtlCol="0">
            <a:spAutoFit/>
          </a:bodyPr>
          <a:lstStyle/>
          <a:p>
            <a:r>
              <a:rPr lang="en-US" spc="10" dirty="0">
                <a:latin typeface="Segoe UI Semibold"/>
                <a:cs typeface="Segoe UI Semibold"/>
              </a:rPr>
              <a:t>Net</a:t>
            </a:r>
            <a:endParaRPr lang="en-US" dirty="0">
              <a:latin typeface="Segoe UI Semibold"/>
              <a:cs typeface="Segoe UI Semibold"/>
            </a:endParaRPr>
          </a:p>
          <a:p>
            <a:pPr marL="0">
              <a:lnSpc>
                <a:spcPct val="100000"/>
              </a:lnSpc>
            </a:pPr>
            <a:r>
              <a:rPr sz="1800" spc="10" dirty="0">
                <a:latin typeface="Segoe UI Semibold"/>
                <a:cs typeface="Segoe UI Semibold"/>
              </a:rPr>
              <a:t>Revenue</a:t>
            </a:r>
            <a:endParaRPr sz="1800" dirty="0">
              <a:latin typeface="Segoe UI Semibold"/>
              <a:cs typeface="Segoe UI Semibold"/>
            </a:endParaRPr>
          </a:p>
          <a:p>
            <a:pPr marL="0">
              <a:lnSpc>
                <a:spcPct val="100000"/>
              </a:lnSpc>
            </a:pPr>
            <a:r>
              <a:rPr lang="en-US" spc="10" dirty="0">
                <a:latin typeface="Segoe UI Semibold"/>
                <a:cs typeface="Segoe UI Semibold"/>
              </a:rPr>
              <a:t>3208</a:t>
            </a:r>
            <a:r>
              <a:rPr sz="1800" spc="10" dirty="0">
                <a:latin typeface="Segoe UI Semibold"/>
                <a:cs typeface="Segoe UI Semibold"/>
              </a:rPr>
              <a:t> Cr.</a:t>
            </a:r>
            <a:endParaRPr sz="1800" dirty="0">
              <a:latin typeface="Segoe UI Semibold"/>
              <a:cs typeface="Segoe UI Semibold"/>
            </a:endParaRPr>
          </a:p>
        </p:txBody>
      </p:sp>
      <p:sp>
        <p:nvSpPr>
          <p:cNvPr id="7" name="text 1"/>
          <p:cNvSpPr txBox="1"/>
          <p:nvPr/>
        </p:nvSpPr>
        <p:spPr>
          <a:xfrm>
            <a:off x="3423413" y="1328827"/>
            <a:ext cx="950901" cy="369332"/>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FY1</a:t>
            </a:r>
            <a:r>
              <a:rPr lang="en-US" sz="1200" spc="10" dirty="0">
                <a:latin typeface="Segoe UI Light"/>
                <a:cs typeface="Segoe UI Light"/>
              </a:rPr>
              <a:t>9</a:t>
            </a:r>
            <a:r>
              <a:rPr sz="1200" spc="10" dirty="0">
                <a:latin typeface="Segoe UI Light"/>
                <a:cs typeface="Segoe UI Light"/>
              </a:rPr>
              <a:t>-</a:t>
            </a:r>
            <a:r>
              <a:rPr lang="en-US" sz="1200" spc="10" dirty="0">
                <a:latin typeface="Segoe UI Light"/>
                <a:cs typeface="Segoe UI Light"/>
              </a:rPr>
              <a:t>20</a:t>
            </a:r>
          </a:p>
          <a:p>
            <a:pPr marL="0">
              <a:lnSpc>
                <a:spcPct val="100000"/>
              </a:lnSpc>
            </a:pPr>
            <a:r>
              <a:rPr lang="en-US" sz="1200" spc="10" dirty="0">
                <a:latin typeface="Segoe UI Light"/>
                <a:cs typeface="Segoe UI Light"/>
              </a:rPr>
              <a:t>(Consolidated)</a:t>
            </a:r>
            <a:endParaRPr sz="1200" dirty="0">
              <a:latin typeface="Segoe UI Light"/>
              <a:cs typeface="Segoe UI Light"/>
            </a:endParaRPr>
          </a:p>
        </p:txBody>
      </p:sp>
      <p:sp>
        <p:nvSpPr>
          <p:cNvPr id="8" name="text 1"/>
          <p:cNvSpPr txBox="1"/>
          <p:nvPr/>
        </p:nvSpPr>
        <p:spPr>
          <a:xfrm>
            <a:off x="5520946" y="1171045"/>
            <a:ext cx="1278235" cy="553998"/>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of Sodium Nitrite</a:t>
            </a:r>
            <a:endParaRPr sz="1200" dirty="0">
              <a:latin typeface="Segoe UI Light"/>
              <a:cs typeface="Segoe UI Light"/>
            </a:endParaRPr>
          </a:p>
          <a:p>
            <a:pPr marL="0">
              <a:lnSpc>
                <a:spcPct val="100000"/>
              </a:lnSpc>
            </a:pPr>
            <a:r>
              <a:rPr sz="1200" spc="10" dirty="0">
                <a:latin typeface="Segoe UI Light"/>
                <a:cs typeface="Segoe UI Light"/>
              </a:rPr>
              <a:t>and Sodium Nitrate</a:t>
            </a:r>
            <a:endParaRPr sz="1200" dirty="0">
              <a:latin typeface="Segoe UI Light"/>
              <a:cs typeface="Segoe UI Light"/>
            </a:endParaRPr>
          </a:p>
          <a:p>
            <a:pPr marL="0">
              <a:lnSpc>
                <a:spcPct val="100000"/>
              </a:lnSpc>
            </a:pPr>
            <a:r>
              <a:rPr sz="1200" spc="10" dirty="0">
                <a:latin typeface="Segoe UI Light"/>
                <a:cs typeface="Segoe UI Light"/>
              </a:rPr>
              <a:t>since 1972</a:t>
            </a:r>
            <a:r>
              <a:rPr lang="en-US" sz="1200" spc="10" dirty="0">
                <a:latin typeface="Segoe UI Light"/>
                <a:cs typeface="Segoe UI Light"/>
              </a:rPr>
              <a:t> in India</a:t>
            </a:r>
            <a:endParaRPr sz="1200" dirty="0">
              <a:latin typeface="Segoe UI Light"/>
              <a:cs typeface="Segoe UI Light"/>
            </a:endParaRPr>
          </a:p>
        </p:txBody>
      </p:sp>
      <p:sp>
        <p:nvSpPr>
          <p:cNvPr id="9" name="text 1"/>
          <p:cNvSpPr txBox="1"/>
          <p:nvPr/>
        </p:nvSpPr>
        <p:spPr>
          <a:xfrm>
            <a:off x="5520946" y="606479"/>
            <a:ext cx="961995" cy="553998"/>
          </a:xfrm>
          <a:prstGeom prst="rect">
            <a:avLst/>
          </a:prstGeom>
        </p:spPr>
        <p:txBody>
          <a:bodyPr vert="horz" wrap="none" lIns="0" tIns="0" rIns="0" bIns="0" rtlCol="0">
            <a:spAutoFit/>
          </a:bodyPr>
          <a:lstStyle/>
          <a:p>
            <a:pPr marL="0">
              <a:lnSpc>
                <a:spcPct val="100000"/>
              </a:lnSpc>
            </a:pPr>
            <a:r>
              <a:rPr sz="1800" spc="10" dirty="0">
                <a:latin typeface="Segoe UI Semibold"/>
                <a:cs typeface="Segoe UI Semibold"/>
              </a:rPr>
              <a:t>Leading</a:t>
            </a:r>
            <a:endParaRPr sz="1800" dirty="0">
              <a:latin typeface="Segoe UI Semibold"/>
              <a:cs typeface="Segoe UI Semibold"/>
            </a:endParaRPr>
          </a:p>
          <a:p>
            <a:pPr marL="0">
              <a:lnSpc>
                <a:spcPct val="100000"/>
              </a:lnSpc>
            </a:pPr>
            <a:r>
              <a:rPr sz="1800" spc="10" dirty="0">
                <a:latin typeface="Segoe UI Semibold"/>
                <a:cs typeface="Segoe UI Semibold"/>
              </a:rPr>
              <a:t>producer</a:t>
            </a:r>
            <a:endParaRPr sz="1800" dirty="0">
              <a:latin typeface="Segoe UI Semibold"/>
              <a:cs typeface="Segoe UI Semibold"/>
            </a:endParaRPr>
          </a:p>
        </p:txBody>
      </p:sp>
      <p:sp>
        <p:nvSpPr>
          <p:cNvPr id="10" name="text 1"/>
          <p:cNvSpPr txBox="1"/>
          <p:nvPr/>
        </p:nvSpPr>
        <p:spPr>
          <a:xfrm>
            <a:off x="3375916" y="2067535"/>
            <a:ext cx="1392945" cy="830997"/>
          </a:xfrm>
          <a:prstGeom prst="rect">
            <a:avLst/>
          </a:prstGeom>
        </p:spPr>
        <p:txBody>
          <a:bodyPr vert="horz" wrap="none" lIns="0" tIns="0" rIns="0" bIns="0" rtlCol="0">
            <a:spAutoFit/>
          </a:bodyPr>
          <a:lstStyle/>
          <a:p>
            <a:pPr marL="0">
              <a:lnSpc>
                <a:spcPct val="100000"/>
              </a:lnSpc>
            </a:pPr>
            <a:r>
              <a:rPr sz="1800" spc="10" dirty="0">
                <a:latin typeface="Segoe UI Semibold"/>
                <a:cs typeface="Segoe UI Semibold"/>
              </a:rPr>
              <a:t>Amongst top</a:t>
            </a:r>
            <a:endParaRPr sz="1800" dirty="0">
              <a:latin typeface="Segoe UI Semibold"/>
              <a:cs typeface="Segoe UI Semibold"/>
            </a:endParaRPr>
          </a:p>
          <a:p>
            <a:pPr marL="0">
              <a:lnSpc>
                <a:spcPct val="100000"/>
              </a:lnSpc>
            </a:pPr>
            <a:r>
              <a:rPr sz="1800" spc="10" dirty="0">
                <a:latin typeface="Segoe UI Semibold"/>
                <a:cs typeface="Segoe UI Semibold"/>
              </a:rPr>
              <a:t>3 global</a:t>
            </a:r>
            <a:endParaRPr sz="1800" dirty="0">
              <a:latin typeface="Segoe UI Semibold"/>
              <a:cs typeface="Segoe UI Semibold"/>
            </a:endParaRPr>
          </a:p>
          <a:p>
            <a:pPr marL="0">
              <a:lnSpc>
                <a:spcPct val="100000"/>
              </a:lnSpc>
            </a:pPr>
            <a:r>
              <a:rPr sz="1800" spc="10" dirty="0">
                <a:latin typeface="Segoe UI Semibold"/>
                <a:cs typeface="Segoe UI Semibold"/>
              </a:rPr>
              <a:t>players</a:t>
            </a:r>
            <a:endParaRPr sz="1800" dirty="0">
              <a:latin typeface="Segoe UI Semibold"/>
              <a:cs typeface="Segoe UI Semibold"/>
            </a:endParaRPr>
          </a:p>
        </p:txBody>
      </p:sp>
      <p:sp>
        <p:nvSpPr>
          <p:cNvPr id="14" name="text 1"/>
          <p:cNvSpPr txBox="1"/>
          <p:nvPr/>
        </p:nvSpPr>
        <p:spPr>
          <a:xfrm>
            <a:off x="7252970" y="2375306"/>
            <a:ext cx="1012778" cy="369332"/>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to 30 countries,</a:t>
            </a:r>
            <a:endParaRPr sz="1200" dirty="0">
              <a:latin typeface="Segoe UI Light"/>
              <a:cs typeface="Segoe UI Light"/>
            </a:endParaRPr>
          </a:p>
          <a:p>
            <a:pPr marL="0">
              <a:lnSpc>
                <a:spcPct val="100000"/>
              </a:lnSpc>
            </a:pPr>
            <a:r>
              <a:rPr sz="1200" spc="10" dirty="0">
                <a:latin typeface="Segoe UI Light"/>
                <a:cs typeface="Segoe UI Light"/>
              </a:rPr>
              <a:t>6 continents</a:t>
            </a:r>
            <a:endParaRPr sz="1200" dirty="0">
              <a:latin typeface="Segoe UI Light"/>
              <a:cs typeface="Segoe UI Light"/>
            </a:endParaRPr>
          </a:p>
        </p:txBody>
      </p:sp>
      <p:sp>
        <p:nvSpPr>
          <p:cNvPr id="15" name="text 1"/>
          <p:cNvSpPr txBox="1"/>
          <p:nvPr/>
        </p:nvSpPr>
        <p:spPr>
          <a:xfrm>
            <a:off x="5531105" y="2058118"/>
            <a:ext cx="129523" cy="276999"/>
          </a:xfrm>
          <a:prstGeom prst="rect">
            <a:avLst/>
          </a:prstGeom>
        </p:spPr>
        <p:txBody>
          <a:bodyPr vert="horz" wrap="none" lIns="0" tIns="0" rIns="0" bIns="0" rtlCol="0">
            <a:spAutoFit/>
          </a:bodyPr>
          <a:lstStyle/>
          <a:p>
            <a:r>
              <a:rPr lang="en-IN" spc="10" dirty="0">
                <a:latin typeface="Segoe UI Semibold"/>
                <a:cs typeface="Segoe UI Semibold"/>
              </a:rPr>
              <a:t>6</a:t>
            </a:r>
            <a:endParaRPr sz="1800" dirty="0">
              <a:latin typeface="Segoe UI Semibold"/>
              <a:cs typeface="Segoe UI Semibold"/>
            </a:endParaRPr>
          </a:p>
        </p:txBody>
      </p:sp>
      <p:sp>
        <p:nvSpPr>
          <p:cNvPr id="16" name="text 1"/>
          <p:cNvSpPr txBox="1"/>
          <p:nvPr/>
        </p:nvSpPr>
        <p:spPr>
          <a:xfrm>
            <a:off x="7239000" y="2061439"/>
            <a:ext cx="796308" cy="276999"/>
          </a:xfrm>
          <a:prstGeom prst="rect">
            <a:avLst/>
          </a:prstGeom>
        </p:spPr>
        <p:txBody>
          <a:bodyPr vert="horz" wrap="none" lIns="0" tIns="0" rIns="0" bIns="0" rtlCol="0">
            <a:spAutoFit/>
          </a:bodyPr>
          <a:lstStyle/>
          <a:p>
            <a:pPr marL="0">
              <a:lnSpc>
                <a:spcPct val="100000"/>
              </a:lnSpc>
            </a:pPr>
            <a:r>
              <a:rPr sz="1800" spc="10" dirty="0">
                <a:latin typeface="Segoe UI Semibold"/>
                <a:cs typeface="Segoe UI Semibold"/>
              </a:rPr>
              <a:t>Exports</a:t>
            </a:r>
            <a:endParaRPr sz="1800" dirty="0">
              <a:latin typeface="Segoe UI Semibold"/>
              <a:cs typeface="Segoe UI Semibold"/>
            </a:endParaRPr>
          </a:p>
        </p:txBody>
      </p:sp>
      <p:sp>
        <p:nvSpPr>
          <p:cNvPr id="18" name="text 1"/>
          <p:cNvSpPr txBox="1"/>
          <p:nvPr/>
        </p:nvSpPr>
        <p:spPr>
          <a:xfrm>
            <a:off x="3391510" y="4159657"/>
            <a:ext cx="456535" cy="184666"/>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Legacy</a:t>
            </a:r>
            <a:endParaRPr sz="1200" dirty="0">
              <a:latin typeface="Segoe UI Light"/>
              <a:cs typeface="Segoe UI Light"/>
            </a:endParaRPr>
          </a:p>
        </p:txBody>
      </p:sp>
      <p:sp>
        <p:nvSpPr>
          <p:cNvPr id="19" name="text 1"/>
          <p:cNvSpPr txBox="1"/>
          <p:nvPr/>
        </p:nvSpPr>
        <p:spPr>
          <a:xfrm>
            <a:off x="3391511" y="3871189"/>
            <a:ext cx="875689" cy="276999"/>
          </a:xfrm>
          <a:prstGeom prst="rect">
            <a:avLst/>
          </a:prstGeom>
        </p:spPr>
        <p:txBody>
          <a:bodyPr vert="horz" wrap="none" lIns="0" tIns="0" rIns="0" bIns="0" rtlCol="0">
            <a:spAutoFit/>
          </a:bodyPr>
          <a:lstStyle/>
          <a:p>
            <a:pPr marL="0">
              <a:lnSpc>
                <a:spcPct val="100000"/>
              </a:lnSpc>
            </a:pPr>
            <a:r>
              <a:rPr sz="1800" spc="10" dirty="0">
                <a:latin typeface="Segoe UI Semibold"/>
                <a:cs typeface="Segoe UI Semibold"/>
              </a:rPr>
              <a:t>50 years</a:t>
            </a:r>
            <a:endParaRPr sz="1800" dirty="0">
              <a:latin typeface="Segoe UI Semibold"/>
              <a:cs typeface="Segoe UI Semibold"/>
            </a:endParaRPr>
          </a:p>
        </p:txBody>
      </p:sp>
      <p:sp>
        <p:nvSpPr>
          <p:cNvPr id="20" name="text 1"/>
          <p:cNvSpPr txBox="1"/>
          <p:nvPr/>
        </p:nvSpPr>
        <p:spPr>
          <a:xfrm>
            <a:off x="397767" y="2303686"/>
            <a:ext cx="2116834" cy="1538883"/>
          </a:xfrm>
          <a:prstGeom prst="rect">
            <a:avLst/>
          </a:prstGeom>
        </p:spPr>
        <p:txBody>
          <a:bodyPr vert="horz" wrap="square" lIns="0" tIns="0" rIns="0" bIns="0" rtlCol="0">
            <a:spAutoFit/>
          </a:bodyPr>
          <a:lstStyle/>
          <a:p>
            <a:pPr marL="0"/>
            <a:r>
              <a:rPr sz="1000" spc="10" dirty="0">
                <a:latin typeface="Segoe UI Light"/>
                <a:cs typeface="Segoe UI Light"/>
              </a:rPr>
              <a:t>Since 1972, Deepak Nitrite has been</a:t>
            </a:r>
            <a:endParaRPr sz="1000" dirty="0">
              <a:latin typeface="Segoe UI Light"/>
              <a:cs typeface="Segoe UI Light"/>
            </a:endParaRPr>
          </a:p>
          <a:p>
            <a:pPr marL="0"/>
            <a:r>
              <a:rPr sz="1000" spc="10" dirty="0">
                <a:latin typeface="Segoe UI Light"/>
                <a:cs typeface="Segoe UI Light"/>
              </a:rPr>
              <a:t>a leading intermediates company in</a:t>
            </a:r>
            <a:endParaRPr sz="1000" dirty="0">
              <a:latin typeface="Segoe UI Light"/>
              <a:cs typeface="Segoe UI Light"/>
            </a:endParaRPr>
          </a:p>
          <a:p>
            <a:pPr marL="0"/>
            <a:r>
              <a:rPr sz="1000" spc="10" dirty="0">
                <a:latin typeface="Segoe UI Light"/>
                <a:cs typeface="Segoe UI Light"/>
              </a:rPr>
              <a:t>the Indian chemical industry.</a:t>
            </a:r>
            <a:endParaRPr sz="1000" dirty="0">
              <a:latin typeface="Segoe UI Light"/>
              <a:cs typeface="Segoe UI Light"/>
            </a:endParaRPr>
          </a:p>
          <a:p>
            <a:pPr marL="0"/>
            <a:r>
              <a:rPr sz="1000" spc="10" dirty="0">
                <a:latin typeface="Segoe UI Light"/>
                <a:cs typeface="Segoe UI Light"/>
              </a:rPr>
              <a:t>We serve numerous industries &amp; 56</a:t>
            </a:r>
            <a:endParaRPr sz="1000" dirty="0">
              <a:latin typeface="Segoe UI Light"/>
              <a:cs typeface="Segoe UI Light"/>
            </a:endParaRPr>
          </a:p>
          <a:p>
            <a:pPr marL="0"/>
            <a:r>
              <a:rPr sz="1000" spc="10" dirty="0">
                <a:latin typeface="Segoe UI Light"/>
                <a:cs typeface="Segoe UI Light"/>
              </a:rPr>
              <a:t>applications  with a portfolio of</a:t>
            </a:r>
            <a:endParaRPr sz="1000" dirty="0">
              <a:latin typeface="Segoe UI Light"/>
              <a:cs typeface="Segoe UI Light"/>
            </a:endParaRPr>
          </a:p>
          <a:p>
            <a:pPr marL="0"/>
            <a:r>
              <a:rPr sz="1000" spc="10" dirty="0">
                <a:latin typeface="Segoe UI Light"/>
                <a:cs typeface="Segoe UI Light"/>
              </a:rPr>
              <a:t>over 100 international quality</a:t>
            </a:r>
            <a:endParaRPr sz="1000" dirty="0">
              <a:latin typeface="Segoe UI Light"/>
              <a:cs typeface="Segoe UI Light"/>
            </a:endParaRPr>
          </a:p>
          <a:p>
            <a:pPr marL="0"/>
            <a:r>
              <a:rPr sz="1000" spc="10" dirty="0">
                <a:latin typeface="Segoe UI Light"/>
                <a:cs typeface="Segoe UI Light"/>
              </a:rPr>
              <a:t>products.</a:t>
            </a:r>
            <a:endParaRPr sz="1000" dirty="0">
              <a:latin typeface="Segoe UI Light"/>
              <a:cs typeface="Segoe UI Light"/>
            </a:endParaRPr>
          </a:p>
          <a:p>
            <a:pPr marL="0"/>
            <a:r>
              <a:rPr sz="1000" spc="10" dirty="0">
                <a:latin typeface="Segoe UI Light"/>
                <a:cs typeface="Segoe UI Light"/>
              </a:rPr>
              <a:t>We are a recognized globally as a</a:t>
            </a:r>
            <a:endParaRPr sz="1000" dirty="0">
              <a:latin typeface="Segoe UI Light"/>
              <a:cs typeface="Segoe UI Light"/>
            </a:endParaRPr>
          </a:p>
          <a:p>
            <a:r>
              <a:rPr sz="1000" spc="10" dirty="0">
                <a:latin typeface="Segoe UI Light"/>
                <a:cs typeface="Segoe UI Light"/>
              </a:rPr>
              <a:t>‘</a:t>
            </a:r>
            <a:r>
              <a:rPr sz="1000" i="1" spc="10" dirty="0">
                <a:latin typeface="Arial"/>
                <a:cs typeface="Arial"/>
              </a:rPr>
              <a:t>Responsible Manufacturer</a:t>
            </a:r>
            <a:r>
              <a:rPr sz="1000" spc="10" dirty="0">
                <a:latin typeface="Segoe UI Light"/>
                <a:cs typeface="Segoe UI Light"/>
              </a:rPr>
              <a:t>’ and as a</a:t>
            </a:r>
            <a:r>
              <a:rPr lang="en-US" sz="1000" spc="10" dirty="0">
                <a:latin typeface="Segoe UI Light"/>
                <a:cs typeface="Segoe UI Light"/>
              </a:rPr>
              <a:t> </a:t>
            </a:r>
            <a:r>
              <a:rPr lang="en-IN" sz="1000" spc="10" dirty="0">
                <a:latin typeface="Segoe UI Light"/>
                <a:cs typeface="Segoe UI Light"/>
              </a:rPr>
              <a:t>‘</a:t>
            </a:r>
            <a:r>
              <a:rPr lang="en-IN" sz="1000" i="1" spc="10" dirty="0">
                <a:latin typeface="Arial"/>
                <a:cs typeface="Arial"/>
              </a:rPr>
              <a:t>Supplier of Choice’ </a:t>
            </a:r>
            <a:r>
              <a:rPr lang="en-IN" sz="1000" spc="10" dirty="0">
                <a:latin typeface="Segoe UI Light"/>
                <a:cs typeface="Segoe UI Light"/>
              </a:rPr>
              <a:t>by our clients</a:t>
            </a:r>
            <a:r>
              <a:rPr lang="en-IN" sz="1000" spc="10" dirty="0">
                <a:latin typeface="Segoe UI Semibold"/>
                <a:cs typeface="Segoe UI Semibold"/>
              </a:rPr>
              <a:t>.</a:t>
            </a:r>
            <a:endParaRPr lang="en-IN" sz="1000" dirty="0">
              <a:latin typeface="Segoe UI Semibold"/>
              <a:cs typeface="Segoe UI Semibold"/>
            </a:endParaRPr>
          </a:p>
        </p:txBody>
      </p:sp>
      <p:sp>
        <p:nvSpPr>
          <p:cNvPr id="22" name="text 1"/>
          <p:cNvSpPr txBox="1"/>
          <p:nvPr/>
        </p:nvSpPr>
        <p:spPr>
          <a:xfrm>
            <a:off x="5544822" y="2335682"/>
            <a:ext cx="949619" cy="369332"/>
          </a:xfrm>
          <a:prstGeom prst="rect">
            <a:avLst/>
          </a:prstGeom>
        </p:spPr>
        <p:txBody>
          <a:bodyPr vert="horz" wrap="none" lIns="0" tIns="0" rIns="0" bIns="0" rtlCol="0">
            <a:spAutoFit/>
          </a:bodyPr>
          <a:lstStyle/>
          <a:p>
            <a:pPr marL="0">
              <a:lnSpc>
                <a:spcPct val="100000"/>
              </a:lnSpc>
            </a:pPr>
            <a:r>
              <a:rPr sz="1200" spc="10" dirty="0">
                <a:latin typeface="Segoe UI Light"/>
                <a:cs typeface="Segoe UI Light"/>
              </a:rPr>
              <a:t>Manufacturing</a:t>
            </a:r>
            <a:endParaRPr sz="1200" dirty="0">
              <a:latin typeface="Segoe UI Light"/>
              <a:cs typeface="Segoe UI Light"/>
            </a:endParaRPr>
          </a:p>
          <a:p>
            <a:pPr marL="0">
              <a:lnSpc>
                <a:spcPct val="100000"/>
              </a:lnSpc>
            </a:pPr>
            <a:r>
              <a:rPr lang="en-US" sz="1200" spc="10" dirty="0">
                <a:latin typeface="Segoe UI Light"/>
                <a:cs typeface="Segoe UI Light"/>
              </a:rPr>
              <a:t>Facilities </a:t>
            </a:r>
            <a:endParaRPr sz="1200" dirty="0">
              <a:latin typeface="Segoe UI Light"/>
              <a:cs typeface="Segoe UI Light"/>
            </a:endParaRPr>
          </a:p>
        </p:txBody>
      </p:sp>
      <p:sp>
        <p:nvSpPr>
          <p:cNvPr id="24" name="text 1"/>
          <p:cNvSpPr txBox="1"/>
          <p:nvPr/>
        </p:nvSpPr>
        <p:spPr>
          <a:xfrm>
            <a:off x="8946135" y="4909636"/>
            <a:ext cx="50976" cy="107722"/>
          </a:xfrm>
          <a:prstGeom prst="rect">
            <a:avLst/>
          </a:prstGeom>
        </p:spPr>
        <p:txBody>
          <a:bodyPr vert="horz" wrap="none" lIns="0" tIns="0" rIns="0" bIns="0" rtlCol="0">
            <a:spAutoFit/>
          </a:bodyPr>
          <a:lstStyle/>
          <a:p>
            <a:pPr marL="0">
              <a:lnSpc>
                <a:spcPct val="100000"/>
              </a:lnSpc>
            </a:pPr>
            <a:r>
              <a:rPr sz="700" spc="10" dirty="0">
                <a:latin typeface="Segoe UI Semibold"/>
                <a:cs typeface="Segoe UI Semibold"/>
              </a:rPr>
              <a:t>9</a:t>
            </a:r>
            <a:endParaRPr sz="700" dirty="0">
              <a:latin typeface="Segoe UI Semibold"/>
              <a:cs typeface="Segoe UI Semibold"/>
            </a:endParaRPr>
          </a:p>
        </p:txBody>
      </p:sp>
      <p:sp>
        <p:nvSpPr>
          <p:cNvPr id="31" name="text 1"/>
          <p:cNvSpPr txBox="1"/>
          <p:nvPr/>
        </p:nvSpPr>
        <p:spPr>
          <a:xfrm>
            <a:off x="7295818" y="625554"/>
            <a:ext cx="1192435" cy="1107996"/>
          </a:xfrm>
          <a:prstGeom prst="rect">
            <a:avLst/>
          </a:prstGeom>
        </p:spPr>
        <p:txBody>
          <a:bodyPr vert="horz" wrap="square" lIns="0" tIns="0" rIns="0" bIns="0" rtlCol="0">
            <a:spAutoFit/>
          </a:bodyPr>
          <a:lstStyle/>
          <a:p>
            <a:pPr marL="0">
              <a:lnSpc>
                <a:spcPct val="100000"/>
              </a:lnSpc>
            </a:pPr>
            <a:r>
              <a:rPr sz="1800" spc="10" dirty="0">
                <a:latin typeface="Segoe UI Semibold"/>
                <a:cs typeface="Segoe UI Semibold"/>
              </a:rPr>
              <a:t>L</a:t>
            </a:r>
            <a:r>
              <a:rPr lang="en-US" sz="1800" spc="10" dirty="0">
                <a:latin typeface="Segoe UI Semibold"/>
                <a:cs typeface="Segoe UI Semibold"/>
              </a:rPr>
              <a:t>argest</a:t>
            </a:r>
            <a:endParaRPr sz="1800" dirty="0">
              <a:latin typeface="Segoe UI Semibold"/>
              <a:cs typeface="Segoe UI Semibold"/>
            </a:endParaRPr>
          </a:p>
          <a:p>
            <a:pPr marL="0">
              <a:lnSpc>
                <a:spcPct val="100000"/>
              </a:lnSpc>
            </a:pPr>
            <a:r>
              <a:rPr sz="1800" spc="10" dirty="0">
                <a:latin typeface="Segoe UI Semibold"/>
                <a:cs typeface="Segoe UI Semibold"/>
              </a:rPr>
              <a:t>producer</a:t>
            </a:r>
            <a:endParaRPr lang="en-US" sz="1800" spc="10" dirty="0">
              <a:latin typeface="Segoe UI Semibold"/>
              <a:cs typeface="Segoe UI Semibold"/>
            </a:endParaRPr>
          </a:p>
          <a:p>
            <a:r>
              <a:rPr lang="en-IN" sz="1200" spc="10" dirty="0">
                <a:latin typeface="Segoe UI Light"/>
                <a:cs typeface="Segoe UI Light"/>
              </a:rPr>
              <a:t>of Phenol &amp; Acetone since 2018 in India</a:t>
            </a:r>
            <a:endParaRPr lang="en-IN" sz="1200" dirty="0">
              <a:latin typeface="Segoe UI Light"/>
              <a:cs typeface="Segoe UI Light"/>
            </a:endParaRPr>
          </a:p>
        </p:txBody>
      </p:sp>
      <p:cxnSp>
        <p:nvCxnSpPr>
          <p:cNvPr id="27" name="Straight Connector 26"/>
          <p:cNvCxnSpPr/>
          <p:nvPr/>
        </p:nvCxnSpPr>
        <p:spPr>
          <a:xfrm>
            <a:off x="2590800" y="361950"/>
            <a:ext cx="0" cy="4212334"/>
          </a:xfrm>
          <a:prstGeom prst="line">
            <a:avLst/>
          </a:prstGeom>
          <a:ln>
            <a:solidFill>
              <a:srgbClr val="0070C0"/>
            </a:solidFill>
          </a:ln>
        </p:spPr>
        <p:style>
          <a:lnRef idx="3">
            <a:schemeClr val="accent3"/>
          </a:lnRef>
          <a:fillRef idx="0">
            <a:schemeClr val="accent3"/>
          </a:fillRef>
          <a:effectRef idx="2">
            <a:schemeClr val="accent3"/>
          </a:effectRef>
          <a:fontRef idx="minor">
            <a:schemeClr val="tx1"/>
          </a:fontRef>
        </p:style>
      </p:cxnSp>
      <p:sp>
        <p:nvSpPr>
          <p:cNvPr id="29" name="Isosceles Triangle 28"/>
          <p:cNvSpPr/>
          <p:nvPr/>
        </p:nvSpPr>
        <p:spPr>
          <a:xfrm rot="16200000">
            <a:off x="8052679" y="2889291"/>
            <a:ext cx="1436369" cy="777729"/>
          </a:xfrm>
          <a:prstGeom prst="triangle">
            <a:avLst/>
          </a:prstGeom>
          <a:solidFill>
            <a:srgbClr val="0070C0"/>
          </a:solid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p:cNvSpPr/>
          <p:nvPr/>
        </p:nvSpPr>
        <p:spPr>
          <a:xfrm rot="5400000">
            <a:off x="-187105" y="179021"/>
            <a:ext cx="1528224" cy="1154014"/>
          </a:xfrm>
          <a:prstGeom prst="triangle">
            <a:avLst/>
          </a:prstGeom>
          <a:solidFill>
            <a:srgbClr val="0070C0"/>
          </a:solidFill>
          <a:ln>
            <a:solidFill>
              <a:srgbClr val="0070C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1">
            <a:extLst>
              <a:ext uri="{FF2B5EF4-FFF2-40B4-BE49-F238E27FC236}">
                <a16:creationId xmlns:a16="http://schemas.microsoft.com/office/drawing/2014/main" id="{4FD39961-71DE-4E27-A91E-04F6DC80F00A}"/>
              </a:ext>
            </a:extLst>
          </p:cNvPr>
          <p:cNvSpPr txBox="1"/>
          <p:nvPr/>
        </p:nvSpPr>
        <p:spPr>
          <a:xfrm>
            <a:off x="5520946" y="3888004"/>
            <a:ext cx="1578958" cy="276999"/>
          </a:xfrm>
          <a:prstGeom prst="rect">
            <a:avLst/>
          </a:prstGeom>
        </p:spPr>
        <p:txBody>
          <a:bodyPr vert="horz" wrap="none" lIns="0" tIns="0" rIns="0" bIns="0" rtlCol="0">
            <a:spAutoFit/>
          </a:bodyPr>
          <a:lstStyle/>
          <a:p>
            <a:pPr marL="0">
              <a:lnSpc>
                <a:spcPct val="100000"/>
              </a:lnSpc>
            </a:pPr>
            <a:r>
              <a:rPr lang="en-US" sz="1800" spc="10" dirty="0">
                <a:latin typeface="Segoe UI Semibold"/>
                <a:cs typeface="Segoe UI Semibold"/>
              </a:rPr>
              <a:t>IPA Production</a:t>
            </a:r>
            <a:endParaRPr sz="1800" dirty="0">
              <a:latin typeface="Segoe UI Semibold"/>
              <a:cs typeface="Segoe UI Semibold"/>
            </a:endParaRPr>
          </a:p>
        </p:txBody>
      </p:sp>
      <p:sp>
        <p:nvSpPr>
          <p:cNvPr id="26" name="text 1">
            <a:extLst>
              <a:ext uri="{FF2B5EF4-FFF2-40B4-BE49-F238E27FC236}">
                <a16:creationId xmlns:a16="http://schemas.microsoft.com/office/drawing/2014/main" id="{A83081B7-8995-4BB2-9D3C-D964FB181270}"/>
              </a:ext>
            </a:extLst>
          </p:cNvPr>
          <p:cNvSpPr txBox="1"/>
          <p:nvPr/>
        </p:nvSpPr>
        <p:spPr>
          <a:xfrm>
            <a:off x="5520946" y="4166007"/>
            <a:ext cx="1647759" cy="184666"/>
          </a:xfrm>
          <a:prstGeom prst="rect">
            <a:avLst/>
          </a:prstGeom>
        </p:spPr>
        <p:txBody>
          <a:bodyPr vert="horz" wrap="none" lIns="0" tIns="0" rIns="0" bIns="0" rtlCol="0">
            <a:spAutoFit/>
          </a:bodyPr>
          <a:lstStyle/>
          <a:p>
            <a:pPr marL="0">
              <a:lnSpc>
                <a:spcPct val="100000"/>
              </a:lnSpc>
            </a:pPr>
            <a:r>
              <a:rPr lang="en-US" sz="1200" spc="10" dirty="0">
                <a:latin typeface="Segoe UI Light"/>
                <a:cs typeface="Segoe UI Light"/>
              </a:rPr>
              <a:t>For Pharma and Sanitizer</a:t>
            </a:r>
            <a:endParaRPr sz="1200" dirty="0">
              <a:latin typeface="Segoe UI Light"/>
              <a:cs typeface="Segoe UI Ligh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2473</TotalTime>
  <Words>2549</Words>
  <Application>Microsoft Office PowerPoint</Application>
  <PresentationFormat>On-screen Show (16:9)</PresentationFormat>
  <Paragraphs>579</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Segoe UI Light</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Pinki Mukherjee</dc:creator>
  <cp:lastModifiedBy>Pankti Chauhan</cp:lastModifiedBy>
  <cp:revision>309</cp:revision>
  <dcterms:created xsi:type="dcterms:W3CDTF">2019-04-10T06:55:27Z</dcterms:created>
  <dcterms:modified xsi:type="dcterms:W3CDTF">2020-06-05T11:17:08Z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2019-04-10T00:00:00Z</vt:filetime>
  </property>
  <property fmtid="{D5CDD505-2E9C-101B-9397-08002B2CF9AE}" pid="3" name="LastSaved">
    <vt:filetime>2019-04-10T00:00:00Z</vt:filetime>
  </property>
</Properties>
</file>